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0" r:id="rId8"/>
    <p:sldId id="265" r:id="rId9"/>
    <p:sldId id="261" r:id="rId10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5E15"/>
    <a:srgbClr val="311F25"/>
    <a:srgbClr val="933E22"/>
    <a:srgbClr val="CD511F"/>
    <a:srgbClr val="000F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28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40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T-Shirt</c:v>
                </c:pt>
              </c:strCache>
            </c:strRef>
          </c:tx>
          <c:spPr>
            <a:ln w="38100" cap="rnd">
              <a:solidFill>
                <a:srgbClr val="F65E15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6500</c:v>
                </c:pt>
                <c:pt idx="1">
                  <c:v>6700</c:v>
                </c:pt>
                <c:pt idx="2">
                  <c:v>6200</c:v>
                </c:pt>
                <c:pt idx="3">
                  <c:v>7400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752-45B1-9580-B021B74C4E3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Hoodies</c:v>
                </c:pt>
              </c:strCache>
            </c:strRef>
          </c:tx>
          <c:spPr>
            <a:ln w="28575" cap="rnd">
              <a:solidFill>
                <a:srgbClr val="311F25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5000</c:v>
                </c:pt>
                <c:pt idx="1">
                  <c:v>3550</c:v>
                </c:pt>
                <c:pt idx="2">
                  <c:v>4020</c:v>
                </c:pt>
                <c:pt idx="3">
                  <c:v>4020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752-45B1-9580-B021B74C4E3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Socks</c:v>
                </c:pt>
              </c:strCache>
            </c:strRef>
          </c:tx>
          <c:spPr>
            <a:ln w="28575" cap="rnd">
              <a:solidFill>
                <a:srgbClr val="933E2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5530</c:v>
                </c:pt>
                <c:pt idx="1">
                  <c:v>4800</c:v>
                </c:pt>
                <c:pt idx="2">
                  <c:v>4400</c:v>
                </c:pt>
                <c:pt idx="3">
                  <c:v>4900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752-45B1-9580-B021B74C4E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32169439"/>
        <c:axId val="332169855"/>
      </c:lineChart>
      <c:catAx>
        <c:axId val="3321694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-18"/>
                <a:ea typeface="+mn-ea"/>
                <a:cs typeface="+mn-cs"/>
              </a:defRPr>
            </a:pPr>
            <a:endParaRPr lang="en-US"/>
          </a:p>
        </c:txPr>
        <c:crossAx val="332169855"/>
        <c:crosses val="autoZero"/>
        <c:auto val="1"/>
        <c:lblAlgn val="ctr"/>
        <c:lblOffset val="100"/>
        <c:noMultiLvlLbl val="0"/>
      </c:catAx>
      <c:valAx>
        <c:axId val="332169855"/>
        <c:scaling>
          <c:orientation val="minMax"/>
          <c:min val="2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-18"/>
                <a:ea typeface="+mn-ea"/>
                <a:cs typeface="+mn-cs"/>
              </a:defRPr>
            </a:pPr>
            <a:endParaRPr lang="en-US"/>
          </a:p>
        </c:txPr>
        <c:crossAx val="33216943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752582825941105E-2"/>
          <c:y val="1.1353547182348038E-2"/>
          <c:w val="0.9403615229256439"/>
          <c:h val="0.9360213946234771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T-Shirt</c:v>
                </c:pt>
              </c:strCache>
            </c:strRef>
          </c:tx>
          <c:spPr>
            <a:ln w="38100" cap="rnd">
              <a:solidFill>
                <a:srgbClr val="F65E15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6500</c:v>
                </c:pt>
                <c:pt idx="1">
                  <c:v>6700</c:v>
                </c:pt>
                <c:pt idx="2">
                  <c:v>6200</c:v>
                </c:pt>
                <c:pt idx="3">
                  <c:v>7400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752-45B1-9580-B021B74C4E3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Hoodies</c:v>
                </c:pt>
              </c:strCache>
            </c:strRef>
          </c:tx>
          <c:spPr>
            <a:ln w="28575" cap="rnd">
              <a:solidFill>
                <a:srgbClr val="311F25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5000</c:v>
                </c:pt>
                <c:pt idx="1">
                  <c:v>3550</c:v>
                </c:pt>
                <c:pt idx="2">
                  <c:v>4020</c:v>
                </c:pt>
                <c:pt idx="3">
                  <c:v>4020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752-45B1-9580-B021B74C4E3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Socks</c:v>
                </c:pt>
              </c:strCache>
            </c:strRef>
          </c:tx>
          <c:spPr>
            <a:ln w="28575" cap="rnd">
              <a:solidFill>
                <a:srgbClr val="933E2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5530</c:v>
                </c:pt>
                <c:pt idx="1">
                  <c:v>4800</c:v>
                </c:pt>
                <c:pt idx="2">
                  <c:v>4400</c:v>
                </c:pt>
                <c:pt idx="3">
                  <c:v>4900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752-45B1-9580-B021B74C4E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32169439"/>
        <c:axId val="332169855"/>
      </c:lineChart>
      <c:catAx>
        <c:axId val="3321694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-18"/>
                <a:ea typeface="+mn-ea"/>
                <a:cs typeface="+mn-cs"/>
              </a:defRPr>
            </a:pPr>
            <a:endParaRPr lang="en-US"/>
          </a:p>
        </c:txPr>
        <c:crossAx val="332169855"/>
        <c:crosses val="autoZero"/>
        <c:auto val="1"/>
        <c:lblAlgn val="ctr"/>
        <c:lblOffset val="100"/>
        <c:noMultiLvlLbl val="0"/>
      </c:catAx>
      <c:valAx>
        <c:axId val="332169855"/>
        <c:scaling>
          <c:orientation val="minMax"/>
          <c:min val="2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-18"/>
                <a:ea typeface="+mn-ea"/>
                <a:cs typeface="+mn-cs"/>
              </a:defRPr>
            </a:pPr>
            <a:endParaRPr lang="en-US"/>
          </a:p>
        </c:txPr>
        <c:crossAx val="33216943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T-Shirt</c:v>
                </c:pt>
              </c:strCache>
            </c:strRef>
          </c:tx>
          <c:spPr>
            <a:ln w="38100" cap="rnd">
              <a:solidFill>
                <a:srgbClr val="F65E15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6500</c:v>
                </c:pt>
                <c:pt idx="1">
                  <c:v>6700</c:v>
                </c:pt>
                <c:pt idx="2">
                  <c:v>6200</c:v>
                </c:pt>
                <c:pt idx="3">
                  <c:v>7400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752-45B1-9580-B021B74C4E3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Hoodies</c:v>
                </c:pt>
              </c:strCache>
            </c:strRef>
          </c:tx>
          <c:spPr>
            <a:ln w="28575" cap="rnd">
              <a:solidFill>
                <a:srgbClr val="311F25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5000</c:v>
                </c:pt>
                <c:pt idx="1">
                  <c:v>3550</c:v>
                </c:pt>
                <c:pt idx="2">
                  <c:v>4020</c:v>
                </c:pt>
                <c:pt idx="3">
                  <c:v>4020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752-45B1-9580-B021B74C4E3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Socks</c:v>
                </c:pt>
              </c:strCache>
            </c:strRef>
          </c:tx>
          <c:spPr>
            <a:ln w="28575" cap="rnd">
              <a:solidFill>
                <a:srgbClr val="933E2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5530</c:v>
                </c:pt>
                <c:pt idx="1">
                  <c:v>4800</c:v>
                </c:pt>
                <c:pt idx="2">
                  <c:v>4400</c:v>
                </c:pt>
                <c:pt idx="3">
                  <c:v>4900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752-45B1-9580-B021B74C4E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32169439"/>
        <c:axId val="332169855"/>
      </c:lineChart>
      <c:catAx>
        <c:axId val="3321694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-18"/>
                <a:ea typeface="+mn-ea"/>
                <a:cs typeface="+mn-cs"/>
              </a:defRPr>
            </a:pPr>
            <a:endParaRPr lang="en-US"/>
          </a:p>
        </c:txPr>
        <c:crossAx val="332169855"/>
        <c:crosses val="autoZero"/>
        <c:auto val="1"/>
        <c:lblAlgn val="ctr"/>
        <c:lblOffset val="100"/>
        <c:noMultiLvlLbl val="0"/>
      </c:catAx>
      <c:valAx>
        <c:axId val="332169855"/>
        <c:scaling>
          <c:orientation val="minMax"/>
          <c:min val="2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-18"/>
                <a:ea typeface="+mn-ea"/>
                <a:cs typeface="+mn-cs"/>
              </a:defRPr>
            </a:pPr>
            <a:endParaRPr lang="en-US"/>
          </a:p>
        </c:txPr>
        <c:crossAx val="33216943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620689890210942"/>
          <c:y val="4.6326685526620226E-2"/>
          <c:w val="0.88182572179583618"/>
          <c:h val="0.889886513361524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T-Shirt</c:v>
                </c:pt>
              </c:strCache>
            </c:strRef>
          </c:tx>
          <c:spPr>
            <a:solidFill>
              <a:srgbClr val="F65E15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41D-4CBF-A7F8-289096DA9C11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41D-4CBF-A7F8-289096DA9C1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ontserrat" panose="00000500000000000000" pitchFamily="2" charset="-18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6500</c:v>
                </c:pt>
                <c:pt idx="1">
                  <c:v>6700</c:v>
                </c:pt>
                <c:pt idx="2">
                  <c:v>6200</c:v>
                </c:pt>
                <c:pt idx="3">
                  <c:v>7400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1D-4CBF-A7F8-289096DA9C1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Hoodies</c:v>
                </c:pt>
              </c:strCache>
            </c:strRef>
          </c:tx>
          <c:spPr>
            <a:solidFill>
              <a:srgbClr val="933E2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5000</c:v>
                </c:pt>
                <c:pt idx="1">
                  <c:v>3550</c:v>
                </c:pt>
                <c:pt idx="2">
                  <c:v>4020</c:v>
                </c:pt>
                <c:pt idx="3">
                  <c:v>4020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41D-4CBF-A7F8-289096DA9C1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Socks</c:v>
                </c:pt>
              </c:strCache>
            </c:strRef>
          </c:tx>
          <c:spPr>
            <a:solidFill>
              <a:srgbClr val="311F25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5530</c:v>
                </c:pt>
                <c:pt idx="1">
                  <c:v>4800</c:v>
                </c:pt>
                <c:pt idx="2">
                  <c:v>4400</c:v>
                </c:pt>
                <c:pt idx="3">
                  <c:v>4900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41D-4CBF-A7F8-289096DA9C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2900735"/>
        <c:axId val="742908223"/>
      </c:barChart>
      <c:catAx>
        <c:axId val="7429007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-18"/>
                <a:ea typeface="+mn-ea"/>
                <a:cs typeface="+mn-cs"/>
              </a:defRPr>
            </a:pPr>
            <a:endParaRPr lang="en-US"/>
          </a:p>
        </c:txPr>
        <c:crossAx val="742908223"/>
        <c:crosses val="autoZero"/>
        <c:auto val="1"/>
        <c:lblAlgn val="ctr"/>
        <c:lblOffset val="100"/>
        <c:noMultiLvlLbl val="0"/>
      </c:catAx>
      <c:valAx>
        <c:axId val="7429082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F65E15">
                  <a:alpha val="14000"/>
                </a:srgb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-18"/>
                <a:ea typeface="+mn-ea"/>
                <a:cs typeface="+mn-cs"/>
              </a:defRPr>
            </a:pPr>
            <a:endParaRPr lang="en-US"/>
          </a:p>
        </c:txPr>
        <c:crossAx val="74290073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620689890210942"/>
          <c:y val="4.6326685526620226E-2"/>
          <c:w val="0.88182572179583618"/>
          <c:h val="0.889886513361524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T-Shirt</c:v>
                </c:pt>
              </c:strCache>
            </c:strRef>
          </c:tx>
          <c:spPr>
            <a:solidFill>
              <a:srgbClr val="F65E1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ontserrat" panose="00000500000000000000" pitchFamily="2" charset="-18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Sheet1!$A$5</c:f>
              <c:numCache>
                <c:formatCode>General</c:formatCode>
                <c:ptCount val="1"/>
                <c:pt idx="0">
                  <c:v>2027</c:v>
                </c:pt>
              </c:numCache>
            </c:numRef>
          </c:cat>
          <c:val>
            <c:numRef>
              <c:f>Sheet1!$B$5</c:f>
              <c:numCache>
                <c:formatCode>General</c:formatCode>
                <c:ptCount val="1"/>
                <c:pt idx="0">
                  <c:v>7400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1D-4CBF-A7F8-289096DA9C1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Hoodies</c:v>
                </c:pt>
              </c:strCache>
            </c:strRef>
          </c:tx>
          <c:spPr>
            <a:solidFill>
              <a:srgbClr val="933E22"/>
            </a:solidFill>
            <a:ln>
              <a:noFill/>
            </a:ln>
            <a:effectLst/>
          </c:spPr>
          <c:invertIfNegative val="0"/>
          <c:cat>
            <c:numRef>
              <c:f>Sheet1!$A$5</c:f>
              <c:numCache>
                <c:formatCode>General</c:formatCode>
                <c:ptCount val="1"/>
                <c:pt idx="0">
                  <c:v>2027</c:v>
                </c:pt>
              </c:numCache>
            </c:numRef>
          </c:cat>
          <c:val>
            <c:numRef>
              <c:f>Sheet1!$C$5</c:f>
              <c:numCache>
                <c:formatCode>General</c:formatCode>
                <c:ptCount val="1"/>
                <c:pt idx="0">
                  <c:v>4020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41D-4CBF-A7F8-289096DA9C1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Socks</c:v>
                </c:pt>
              </c:strCache>
            </c:strRef>
          </c:tx>
          <c:spPr>
            <a:solidFill>
              <a:srgbClr val="311F25"/>
            </a:solidFill>
            <a:ln>
              <a:noFill/>
            </a:ln>
            <a:effectLst/>
          </c:spPr>
          <c:invertIfNegative val="0"/>
          <c:cat>
            <c:numRef>
              <c:f>Sheet1!$A$5</c:f>
              <c:numCache>
                <c:formatCode>General</c:formatCode>
                <c:ptCount val="1"/>
                <c:pt idx="0">
                  <c:v>2027</c:v>
                </c:pt>
              </c:numCache>
            </c:numRef>
          </c:cat>
          <c:val>
            <c:numRef>
              <c:f>Sheet1!$D$5</c:f>
              <c:numCache>
                <c:formatCode>General</c:formatCode>
                <c:ptCount val="1"/>
                <c:pt idx="0">
                  <c:v>4900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41D-4CBF-A7F8-289096DA9C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2900735"/>
        <c:axId val="742908223"/>
      </c:barChart>
      <c:catAx>
        <c:axId val="7429007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-18"/>
                <a:ea typeface="+mn-ea"/>
                <a:cs typeface="+mn-cs"/>
              </a:defRPr>
            </a:pPr>
            <a:endParaRPr lang="en-US"/>
          </a:p>
        </c:txPr>
        <c:crossAx val="742908223"/>
        <c:crosses val="autoZero"/>
        <c:auto val="1"/>
        <c:lblAlgn val="ctr"/>
        <c:lblOffset val="100"/>
        <c:noMultiLvlLbl val="0"/>
      </c:catAx>
      <c:valAx>
        <c:axId val="7429082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F65E15">
                  <a:alpha val="14000"/>
                </a:srgb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-18"/>
                <a:ea typeface="+mn-ea"/>
                <a:cs typeface="+mn-cs"/>
              </a:defRPr>
            </a:pPr>
            <a:endParaRPr lang="en-US"/>
          </a:p>
        </c:txPr>
        <c:crossAx val="74290073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ED4844-FEC9-4963-8968-5B85B8656B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7999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65593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51E36-3AE6-402C-A1F8-90C27865D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E3480D-5AA9-44DB-8B2D-3314BB263B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D48025-3022-429F-9A41-9EF621F758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99361A-45DD-48A6-BEE7-D96AADD56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6FE8-6CD4-4DD5-ADBC-EA20A493C753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63BA6E-C19A-451C-A97A-C6AEF90C1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81AFE4-7D9F-4B26-A272-BD7B20CE6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F5E-28BD-4CD2-AE2B-AF38C87E4F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5486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98E17-0CDE-4A66-A4D2-7F92BA738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2AAB30-B850-4127-AA71-364EA9080B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06F0EF-0200-4EC9-B0A9-D1AA6E59A4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A144D8-E504-4C69-A538-2B14528AE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6FE8-6CD4-4DD5-ADBC-EA20A493C753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6781E0-B7FB-478E-9700-180B81A7F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6B76FB-496E-43C9-A536-656AFE0A0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F5E-28BD-4CD2-AE2B-AF38C87E4F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247038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D1692-B6B2-45EA-890D-C52F46943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ABD1F4-561A-4B89-AEFB-ADE311CB40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47EE49-DE6C-4BAF-90F8-8DD646033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6FE8-6CD4-4DD5-ADBC-EA20A493C753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E27EB9-8AD8-4CE8-91FE-CC68BDCE9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D55CD1-D362-44E5-92E6-042B25AB6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F5E-28BD-4CD2-AE2B-AF38C87E4F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2800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5A819D-A2D3-42FA-BFCB-D1526F3FE5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C40B29-1511-40F0-B29B-1E2872D18E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B04793-1035-416A-8E4C-6839E7529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6FE8-6CD4-4DD5-ADBC-EA20A493C753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F04A46-B6AA-474A-9DBC-4085F1FE1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1695FB-D7D8-48D4-B4BD-C1256C74B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F5E-28BD-4CD2-AE2B-AF38C87E4F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17987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66CE0-7DCC-4F5E-87EB-21E1F949E9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6DFD48-4110-4726-A874-14ED7D4300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3D416D-C7C5-4C61-994B-C38575A26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6FE8-6CD4-4DD5-ADBC-EA20A493C753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076816-1360-4B15-A67A-5A644AC32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DFE5AE-7FEC-44CC-874A-DFE4C9C2A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F5E-28BD-4CD2-AE2B-AF38C87E4F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723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A1C2D-9AE4-41FD-AEBE-24CDA63B3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D4DEF6C-FAC1-4DAA-8C83-0687AFEFEB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3900" y="3733801"/>
            <a:ext cx="3356610" cy="2477134"/>
          </a:xfrm>
        </p:spPr>
        <p:txBody>
          <a:bodyPr/>
          <a:lstStyle/>
          <a:p>
            <a:endParaRPr lang="pl-PL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09BC5A89-A77A-4105-AA98-1622DD30EC5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17695" y="3733801"/>
            <a:ext cx="3356610" cy="2477134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E20ADE99-BE3C-41BD-B3E7-FD1323E4F2E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11490" y="3733801"/>
            <a:ext cx="3356610" cy="2477134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63355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456" userDrawn="1">
          <p15:clr>
            <a:srgbClr val="FBAE40"/>
          </p15:clr>
        </p15:guide>
        <p15:guide id="4" pos="722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837EF-7C5F-4C10-A54E-989695AF0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335593-1E49-4914-86B9-1E4AAB1611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D00315-6A4A-43DC-8889-C28D7BBBC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6FE8-6CD4-4DD5-ADBC-EA20A493C753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58036D-BC8F-49F8-B8CD-997099C4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9E06FE-23C4-4A7C-9F4A-5479A6E8B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F5E-28BD-4CD2-AE2B-AF38C87E4F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990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9D8FF-43A3-4682-80D6-EB0EAC690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213039-B1D9-44DF-9776-0E7774FA13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111A3E-F655-4D8B-A634-C3DE5C1E3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6FE8-6CD4-4DD5-ADBC-EA20A493C753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2D9CE7-4DF4-4266-BB54-E1F5CF2EB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9BB489-A279-423F-96B2-A71BD6A2A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F5E-28BD-4CD2-AE2B-AF38C87E4F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5273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46B95-0910-4A34-8B5A-D52BC9B3F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43F0EB-43C7-4A7B-AFFF-E026059C65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4C98B4-15F4-4574-8365-F4D94DD209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4127C7-AE27-4639-A026-A31746F50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6FE8-6CD4-4DD5-ADBC-EA20A493C753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F914C9-6A6E-4A19-A8FE-43BE515D3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D4CA49-6C47-4483-974D-6D0A3A7E3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F5E-28BD-4CD2-AE2B-AF38C87E4F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9267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5396F-9894-4453-9611-053B93AC8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25DB93-D423-416A-9DF8-666A25025F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0D37EC-98FA-495E-9CA9-EBA1641997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896945-5935-4E20-9232-0D60E8C1FF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99DF64-3690-46AD-8CFD-EDF3B88062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DEDDFC-267E-4C2B-8CAC-409A7A56B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6FE8-6CD4-4DD5-ADBC-EA20A493C753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8216E6-C542-4273-8AE2-CFF02C8A3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1F7379-5DED-4DCE-A9BC-8403E3ADA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F5E-28BD-4CD2-AE2B-AF38C87E4F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6610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5A8D1-0289-4E9D-A4FE-E5FBF9DF2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45430D-EC9A-45B4-AA7A-E4A675865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6FE8-6CD4-4DD5-ADBC-EA20A493C753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C90C4A-1CC6-4356-974D-F970F5E95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9B7C1D-7B94-4498-ADDC-5AA4CC10F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F5E-28BD-4CD2-AE2B-AF38C87E4F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5683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649166-BF02-4794-B420-0F5C87BCD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6FE8-6CD4-4DD5-ADBC-EA20A493C753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31A5F9-9E71-4EF6-BE04-A59714C5E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C8F521-9020-49FB-A089-2FDBB59E9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F5E-28BD-4CD2-AE2B-AF38C87E4F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12940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3CB818-CE9B-4AF2-B1C8-1BE0DA0BC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FE4997-248A-410B-8284-3D331CF633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F8C13A-E4C6-43C5-A88E-59B0F40BEB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B6FE8-6CD4-4DD5-ADBC-EA20A493C753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80A50-0ADB-490E-9F0B-A685F5D135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508C89-49E2-4E28-962F-5C2688A221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75F5E-28BD-4CD2-AE2B-AF38C87E4F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1707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Relationship Id="rId14" Type="http://schemas.openxmlformats.org/officeDocument/2006/relationships/image" Target="../media/image19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Relationship Id="rId14" Type="http://schemas.openxmlformats.org/officeDocument/2006/relationships/image" Target="../media/image19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Relationship Id="rId14" Type="http://schemas.openxmlformats.org/officeDocument/2006/relationships/image" Target="../media/image19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A group of people in a living room&#10;&#10;Description automatically generated with low confidence">
            <a:extLst>
              <a:ext uri="{FF2B5EF4-FFF2-40B4-BE49-F238E27FC236}">
                <a16:creationId xmlns:a16="http://schemas.microsoft.com/office/drawing/2014/main" id="{6BE2A123-B81D-43DE-B100-040A3985649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/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3703B74-EFA4-4626-A4A6-1C24D3F19893}"/>
              </a:ext>
            </a:extLst>
          </p:cNvPr>
          <p:cNvSpPr/>
          <p:nvPr/>
        </p:nvSpPr>
        <p:spPr>
          <a:xfrm>
            <a:off x="1341120" y="1371600"/>
            <a:ext cx="5326380" cy="4114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42900" dist="63500" dir="2700000" algn="tl" rotWithShape="0">
              <a:prstClr val="black">
                <a:alpha val="4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3BF3A9-3293-4DFC-99E9-6F12F2D51601}"/>
              </a:ext>
            </a:extLst>
          </p:cNvPr>
          <p:cNvSpPr/>
          <p:nvPr/>
        </p:nvSpPr>
        <p:spPr>
          <a:xfrm>
            <a:off x="2061210" y="4179570"/>
            <a:ext cx="2110740" cy="571500"/>
          </a:xfrm>
          <a:prstGeom prst="rect">
            <a:avLst/>
          </a:prstGeom>
          <a:solidFill>
            <a:srgbClr val="F65E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Montserrat" panose="00000500000000000000" pitchFamily="2" charset="-18"/>
              </a:rPr>
              <a:t>LEARN MORE</a:t>
            </a:r>
            <a:endParaRPr lang="pl-PL" sz="1600" b="1" dirty="0">
              <a:latin typeface="Montserrat" panose="00000500000000000000" pitchFamily="2" charset="-1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511224-165F-40AF-AB2E-480FA581BDFC}"/>
              </a:ext>
            </a:extLst>
          </p:cNvPr>
          <p:cNvSpPr txBox="1"/>
          <p:nvPr/>
        </p:nvSpPr>
        <p:spPr>
          <a:xfrm>
            <a:off x="1920240" y="2078265"/>
            <a:ext cx="3688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0F25"/>
                </a:solidFill>
                <a:latin typeface="Montserrat ExtraBold" panose="00000900000000000000" pitchFamily="2" charset="-18"/>
              </a:rPr>
              <a:t>Welcome to</a:t>
            </a:r>
          </a:p>
          <a:p>
            <a:r>
              <a:rPr lang="en-US" sz="3600" dirty="0">
                <a:solidFill>
                  <a:srgbClr val="000F25"/>
                </a:solidFill>
                <a:latin typeface="Montserrat ExtraBold" panose="00000900000000000000" pitchFamily="2" charset="-18"/>
              </a:rPr>
              <a:t>SuperClothes.</a:t>
            </a:r>
            <a:endParaRPr lang="pl-PL" sz="3600" dirty="0">
              <a:solidFill>
                <a:srgbClr val="000F25"/>
              </a:solidFill>
              <a:latin typeface="Montserrat ExtraBold" panose="00000900000000000000" pitchFamily="2" charset="-18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8212922-8232-43F5-BD19-09EF1030473B}"/>
              </a:ext>
            </a:extLst>
          </p:cNvPr>
          <p:cNvSpPr/>
          <p:nvPr/>
        </p:nvSpPr>
        <p:spPr>
          <a:xfrm>
            <a:off x="2130334" y="1177289"/>
            <a:ext cx="1873976" cy="194311"/>
          </a:xfrm>
          <a:prstGeom prst="rect">
            <a:avLst/>
          </a:prstGeom>
          <a:solidFill>
            <a:srgbClr val="F65E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759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A picture containing indoor&#10;&#10;Description automatically generated">
            <a:extLst>
              <a:ext uri="{FF2B5EF4-FFF2-40B4-BE49-F238E27FC236}">
                <a16:creationId xmlns:a16="http://schemas.microsoft.com/office/drawing/2014/main" id="{BC84E0CA-8A0B-4627-B198-D2129DCEBBF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02" b="25402"/>
          <a:stretch>
            <a:fillRect/>
          </a:stretch>
        </p:blipFill>
        <p:spPr/>
      </p:pic>
      <p:pic>
        <p:nvPicPr>
          <p:cNvPr id="11" name="Picture Placeholder 10" descr="A picture containing person, outdoor&#10;&#10;Description automatically generated">
            <a:extLst>
              <a:ext uri="{FF2B5EF4-FFF2-40B4-BE49-F238E27FC236}">
                <a16:creationId xmlns:a16="http://schemas.microsoft.com/office/drawing/2014/main" id="{8737AFCF-B19F-4BC6-8625-EE520903D19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4" r="4794"/>
          <a:stretch>
            <a:fillRect/>
          </a:stretch>
        </p:blipFill>
        <p:spPr/>
      </p:pic>
      <p:pic>
        <p:nvPicPr>
          <p:cNvPr id="13" name="Picture Placeholder 12" descr="A person's legs in socks&#10;&#10;Description automatically generated with low confidence">
            <a:extLst>
              <a:ext uri="{FF2B5EF4-FFF2-40B4-BE49-F238E27FC236}">
                <a16:creationId xmlns:a16="http://schemas.microsoft.com/office/drawing/2014/main" id="{AB37E2D2-A788-4DCE-93BE-03D3D55D0C4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4" r="4794"/>
          <a:stretch>
            <a:fillRect/>
          </a:stretch>
        </p:blipFill>
        <p:spPr/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C108A4A-3582-4522-986A-D763666CF666}"/>
              </a:ext>
            </a:extLst>
          </p:cNvPr>
          <p:cNvSpPr txBox="1"/>
          <p:nvPr/>
        </p:nvSpPr>
        <p:spPr>
          <a:xfrm>
            <a:off x="723900" y="1027630"/>
            <a:ext cx="7139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0F25"/>
                </a:solidFill>
                <a:latin typeface="Montserrat ExtraBold" panose="00000900000000000000" pitchFamily="2" charset="-18"/>
              </a:rPr>
              <a:t>Welcome to SuperClothes.</a:t>
            </a:r>
            <a:endParaRPr lang="pl-PL" sz="3600" dirty="0">
              <a:solidFill>
                <a:srgbClr val="000F25"/>
              </a:solidFill>
              <a:latin typeface="Montserrat ExtraBold" panose="00000900000000000000" pitchFamily="2" charset="-1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69ABCB4-8480-4C6A-A6ED-D904D608FF6C}"/>
              </a:ext>
            </a:extLst>
          </p:cNvPr>
          <p:cNvSpPr txBox="1"/>
          <p:nvPr/>
        </p:nvSpPr>
        <p:spPr>
          <a:xfrm>
            <a:off x="723900" y="1776964"/>
            <a:ext cx="6570980" cy="1160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1600" b="0" i="0" dirty="0">
                <a:solidFill>
                  <a:srgbClr val="000F25"/>
                </a:solidFill>
                <a:effectLst/>
                <a:latin typeface="Montserrat" panose="00000500000000000000" pitchFamily="2" charset="-18"/>
              </a:rPr>
              <a:t>Lorem ipsum dolor sit amet, consectetur adipiscing elit, sed do eiusmod tempor incididunt ut labore et dolore magna aliqua. Ut enim ad minim veniam, quis nostrud exercitation</a:t>
            </a:r>
            <a:r>
              <a:rPr lang="en-US" sz="1600" b="0" i="0" dirty="0">
                <a:solidFill>
                  <a:srgbClr val="000F25"/>
                </a:solidFill>
                <a:effectLst/>
                <a:latin typeface="Montserrat" panose="00000500000000000000" pitchFamily="2" charset="-18"/>
              </a:rPr>
              <a:t>.</a:t>
            </a:r>
            <a:endParaRPr lang="pl-PL" sz="1600" dirty="0">
              <a:solidFill>
                <a:srgbClr val="000F25"/>
              </a:solidFill>
              <a:latin typeface="Montserrat" panose="00000500000000000000" pitchFamily="2" charset="-18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2495ADF-A8A2-415A-86D5-0691267BB80B}"/>
              </a:ext>
            </a:extLst>
          </p:cNvPr>
          <p:cNvGrpSpPr/>
          <p:nvPr/>
        </p:nvGrpSpPr>
        <p:grpSpPr>
          <a:xfrm>
            <a:off x="723900" y="5341620"/>
            <a:ext cx="3356610" cy="869315"/>
            <a:chOff x="723900" y="5341620"/>
            <a:chExt cx="3356610" cy="869315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38262F9-410A-4AB6-90B2-D4F011422885}"/>
                </a:ext>
              </a:extLst>
            </p:cNvPr>
            <p:cNvSpPr/>
            <p:nvPr/>
          </p:nvSpPr>
          <p:spPr>
            <a:xfrm>
              <a:off x="723900" y="5341620"/>
              <a:ext cx="3356610" cy="869315"/>
            </a:xfrm>
            <a:prstGeom prst="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rgbClr val="000F25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224F212-1450-4290-B898-0C59B7032BAA}"/>
                </a:ext>
              </a:extLst>
            </p:cNvPr>
            <p:cNvSpPr txBox="1"/>
            <p:nvPr/>
          </p:nvSpPr>
          <p:spPr>
            <a:xfrm>
              <a:off x="847089" y="5376167"/>
              <a:ext cx="15551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T-shirts</a:t>
              </a:r>
              <a:endParaRPr lang="pl-PL" sz="1600" b="1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CC06FB1-AE41-4CF2-899F-84541C15C090}"/>
                </a:ext>
              </a:extLst>
            </p:cNvPr>
            <p:cNvSpPr txBox="1"/>
            <p:nvPr/>
          </p:nvSpPr>
          <p:spPr>
            <a:xfrm>
              <a:off x="847089" y="5714721"/>
              <a:ext cx="23202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Best selling product</a:t>
              </a:r>
              <a:endParaRPr lang="pl-PL" sz="12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CB7170E-5A76-4D29-A683-DD282D0EE6FD}"/>
              </a:ext>
            </a:extLst>
          </p:cNvPr>
          <p:cNvGrpSpPr/>
          <p:nvPr/>
        </p:nvGrpSpPr>
        <p:grpSpPr>
          <a:xfrm>
            <a:off x="4417695" y="5341620"/>
            <a:ext cx="3356610" cy="869315"/>
            <a:chOff x="4417695" y="5341620"/>
            <a:chExt cx="3356610" cy="869315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8EEB8D3-C3B6-422A-A379-3FDE80EAA17A}"/>
                </a:ext>
              </a:extLst>
            </p:cNvPr>
            <p:cNvSpPr/>
            <p:nvPr/>
          </p:nvSpPr>
          <p:spPr>
            <a:xfrm>
              <a:off x="4417695" y="5341620"/>
              <a:ext cx="3356610" cy="869315"/>
            </a:xfrm>
            <a:prstGeom prst="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rgbClr val="000F25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9EF76BC-C600-487A-BD78-8AC1716D4896}"/>
                </a:ext>
              </a:extLst>
            </p:cNvPr>
            <p:cNvSpPr txBox="1"/>
            <p:nvPr/>
          </p:nvSpPr>
          <p:spPr>
            <a:xfrm>
              <a:off x="4472302" y="5376167"/>
              <a:ext cx="19284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Sweatshirts</a:t>
              </a:r>
              <a:endParaRPr lang="pl-PL" sz="1600" b="1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FC24950-D93C-4EF4-B4DE-41D8427EDFF2}"/>
                </a:ext>
              </a:extLst>
            </p:cNvPr>
            <p:cNvSpPr txBox="1"/>
            <p:nvPr/>
          </p:nvSpPr>
          <p:spPr>
            <a:xfrm>
              <a:off x="4472302" y="5717896"/>
              <a:ext cx="29343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One of our staple products</a:t>
              </a:r>
              <a:endParaRPr lang="pl-PL" sz="12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ECC9FAC-350F-4E61-97BE-5BD84A84A68E}"/>
              </a:ext>
            </a:extLst>
          </p:cNvPr>
          <p:cNvGrpSpPr/>
          <p:nvPr/>
        </p:nvGrpSpPr>
        <p:grpSpPr>
          <a:xfrm>
            <a:off x="8111490" y="5341620"/>
            <a:ext cx="3356610" cy="869315"/>
            <a:chOff x="8111490" y="5341620"/>
            <a:chExt cx="3356610" cy="86931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C1B522A-CBAD-4420-9274-0783B91C6847}"/>
                </a:ext>
              </a:extLst>
            </p:cNvPr>
            <p:cNvSpPr/>
            <p:nvPr/>
          </p:nvSpPr>
          <p:spPr>
            <a:xfrm>
              <a:off x="8111490" y="5341620"/>
              <a:ext cx="3356610" cy="869315"/>
            </a:xfrm>
            <a:prstGeom prst="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rgbClr val="000F25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FC9584C-25F6-404D-9525-16871FD24CC8}"/>
                </a:ext>
              </a:extLst>
            </p:cNvPr>
            <p:cNvSpPr txBox="1"/>
            <p:nvPr/>
          </p:nvSpPr>
          <p:spPr>
            <a:xfrm>
              <a:off x="8111490" y="5376167"/>
              <a:ext cx="19284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Socks</a:t>
              </a:r>
              <a:endParaRPr lang="pl-PL" sz="1600" b="1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C66E878-BA11-4459-862F-022997330A50}"/>
                </a:ext>
              </a:extLst>
            </p:cNvPr>
            <p:cNvSpPr txBox="1"/>
            <p:nvPr/>
          </p:nvSpPr>
          <p:spPr>
            <a:xfrm>
              <a:off x="8111490" y="5714720"/>
              <a:ext cx="29343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Supplementary sales</a:t>
              </a:r>
              <a:endParaRPr lang="pl-PL" sz="12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8392F9DE-1DDB-4AE8-A959-2EC58E8ED37F}"/>
              </a:ext>
            </a:extLst>
          </p:cNvPr>
          <p:cNvGrpSpPr/>
          <p:nvPr/>
        </p:nvGrpSpPr>
        <p:grpSpPr>
          <a:xfrm>
            <a:off x="8111490" y="384809"/>
            <a:ext cx="3356610" cy="2561591"/>
            <a:chOff x="8111490" y="384809"/>
            <a:chExt cx="3356610" cy="2561591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5B97A60-0365-44FA-8693-D0701C412584}"/>
                </a:ext>
              </a:extLst>
            </p:cNvPr>
            <p:cNvSpPr/>
            <p:nvPr/>
          </p:nvSpPr>
          <p:spPr>
            <a:xfrm>
              <a:off x="8111490" y="384809"/>
              <a:ext cx="3356610" cy="2561591"/>
            </a:xfrm>
            <a:prstGeom prst="rect">
              <a:avLst/>
            </a:prstGeom>
            <a:solidFill>
              <a:srgbClr val="F65E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1C4E6B9-1E34-4F2E-8587-8A3D7191C611}"/>
                </a:ext>
              </a:extLst>
            </p:cNvPr>
            <p:cNvSpPr txBox="1"/>
            <p:nvPr/>
          </p:nvSpPr>
          <p:spPr>
            <a:xfrm>
              <a:off x="9316719" y="659906"/>
              <a:ext cx="192278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600" dirty="0">
                  <a:solidFill>
                    <a:schemeClr val="bg1"/>
                  </a:solidFill>
                  <a:latin typeface="Montserrat ExtraBold" panose="00000900000000000000" pitchFamily="2" charset="-18"/>
                </a:rPr>
                <a:t>18</a:t>
              </a:r>
              <a:endParaRPr lang="pl-PL" sz="6600" dirty="0">
                <a:solidFill>
                  <a:schemeClr val="bg1"/>
                </a:solidFill>
                <a:latin typeface="Montserrat ExtraBold" panose="00000900000000000000" pitchFamily="2" charset="-18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64BBA6A-937B-46DD-978F-730F6B78E387}"/>
                </a:ext>
              </a:extLst>
            </p:cNvPr>
            <p:cNvSpPr txBox="1"/>
            <p:nvPr/>
          </p:nvSpPr>
          <p:spPr>
            <a:xfrm>
              <a:off x="8253095" y="1776964"/>
              <a:ext cx="30327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New markets reached</a:t>
              </a:r>
            </a:p>
            <a:p>
              <a:pPr algn="ctr"/>
              <a:r>
                <a:rPr lang="en-US" sz="20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In 2026</a:t>
              </a:r>
              <a:endParaRPr lang="pl-PL" sz="20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0187550E-F3C5-4F31-8393-2BCDE361B4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60144" y="783281"/>
              <a:ext cx="869315" cy="869315"/>
            </a:xfrm>
            <a:prstGeom prst="rect">
              <a:avLst/>
            </a:prstGeom>
          </p:spPr>
        </p:pic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8CA349A8-C2A1-4764-9DEE-5240EECF763E}"/>
              </a:ext>
            </a:extLst>
          </p:cNvPr>
          <p:cNvSpPr txBox="1"/>
          <p:nvPr/>
        </p:nvSpPr>
        <p:spPr>
          <a:xfrm>
            <a:off x="784222" y="584830"/>
            <a:ext cx="3688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65E15"/>
                </a:solidFill>
                <a:latin typeface="Montserrat ExtraBold" panose="00000900000000000000" pitchFamily="2" charset="-18"/>
              </a:rPr>
              <a:t>PROGRESS</a:t>
            </a:r>
            <a:endParaRPr lang="pl-PL" sz="2000" dirty="0">
              <a:solidFill>
                <a:srgbClr val="F65E15"/>
              </a:solidFill>
              <a:latin typeface="Montserrat ExtraBold" panose="00000900000000000000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881353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8000">
        <p:fade/>
      </p:transition>
    </mc:Choice>
    <mc:Fallback xmlns="">
      <p:transition spd="med" advClick="0" advTm="8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3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7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8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3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1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12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5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16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6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6" grpId="0"/>
          <p:bldP spid="30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4E566B9-B910-4A31-AC1B-F7625F2919F4}"/>
              </a:ext>
            </a:extLst>
          </p:cNvPr>
          <p:cNvSpPr txBox="1"/>
          <p:nvPr/>
        </p:nvSpPr>
        <p:spPr>
          <a:xfrm>
            <a:off x="2526031" y="946350"/>
            <a:ext cx="7139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000F25"/>
                </a:solidFill>
                <a:latin typeface="Montserrat ExtraBold" panose="00000900000000000000" pitchFamily="2" charset="-18"/>
              </a:rPr>
              <a:t>Welcome to SuperClothes.</a:t>
            </a:r>
            <a:endParaRPr lang="pl-PL" sz="3600" dirty="0">
              <a:solidFill>
                <a:srgbClr val="000F25"/>
              </a:solidFill>
              <a:latin typeface="Montserrat ExtraBold" panose="00000900000000000000" pitchFamily="2" charset="-1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4AF006-BD8A-42FC-BF12-4E7480D171E5}"/>
              </a:ext>
            </a:extLst>
          </p:cNvPr>
          <p:cNvSpPr txBox="1"/>
          <p:nvPr/>
        </p:nvSpPr>
        <p:spPr>
          <a:xfrm>
            <a:off x="2810510" y="1695684"/>
            <a:ext cx="6570980" cy="1160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sz="1600" b="0" i="0" dirty="0">
                <a:solidFill>
                  <a:srgbClr val="000F25"/>
                </a:solidFill>
                <a:effectLst/>
                <a:latin typeface="Open Sans" panose="020B0606030504020204" pitchFamily="34" charset="0"/>
              </a:rPr>
              <a:t>Lorem ipsum dolor sit amet, consectetur adipiscing elit, sed do eiusmod tempor incididunt ut labore et dolore magna aliqua. Ut enim ad minim veniam, quis nostrud exercitation</a:t>
            </a:r>
            <a:r>
              <a:rPr lang="en-US" sz="1600" b="0" i="0" dirty="0">
                <a:solidFill>
                  <a:srgbClr val="000F25"/>
                </a:solidFill>
                <a:effectLst/>
                <a:latin typeface="Open Sans" panose="020B0606030504020204" pitchFamily="34" charset="0"/>
              </a:rPr>
              <a:t>.</a:t>
            </a:r>
            <a:endParaRPr lang="pl-PL" sz="1600" dirty="0">
              <a:solidFill>
                <a:srgbClr val="000F25"/>
              </a:solidFill>
              <a:latin typeface="Montserrat" panose="00000500000000000000" pitchFamily="2" charset="-1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EEE5D7-9104-41D7-8D3C-A6F555EECE06}"/>
              </a:ext>
            </a:extLst>
          </p:cNvPr>
          <p:cNvSpPr txBox="1"/>
          <p:nvPr/>
        </p:nvSpPr>
        <p:spPr>
          <a:xfrm>
            <a:off x="4251960" y="503550"/>
            <a:ext cx="3688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65E15"/>
                </a:solidFill>
                <a:latin typeface="Montserrat ExtraBold" panose="00000900000000000000" pitchFamily="2" charset="-18"/>
              </a:rPr>
              <a:t>PROGRESS</a:t>
            </a:r>
            <a:endParaRPr lang="pl-PL" sz="2000" dirty="0">
              <a:solidFill>
                <a:srgbClr val="F65E15"/>
              </a:solidFill>
              <a:latin typeface="Montserrat ExtraBold" panose="00000900000000000000" pitchFamily="2" charset="-18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0106946-A16F-4021-8926-7D07FAB11F5F}"/>
              </a:ext>
            </a:extLst>
          </p:cNvPr>
          <p:cNvSpPr/>
          <p:nvPr/>
        </p:nvSpPr>
        <p:spPr>
          <a:xfrm>
            <a:off x="1591994" y="5342690"/>
            <a:ext cx="9008012" cy="2641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65E15"/>
              </a:gs>
              <a:gs pos="100000">
                <a:srgbClr val="000F2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2B4F27D-48E5-488F-B91C-2D119602DA35}"/>
              </a:ext>
            </a:extLst>
          </p:cNvPr>
          <p:cNvGrpSpPr/>
          <p:nvPr/>
        </p:nvGrpSpPr>
        <p:grpSpPr>
          <a:xfrm>
            <a:off x="4002127" y="3231781"/>
            <a:ext cx="1840330" cy="2918124"/>
            <a:chOff x="4002127" y="3231781"/>
            <a:chExt cx="1840330" cy="2918124"/>
          </a:xfrm>
        </p:grpSpPr>
        <p:sp>
          <p:nvSpPr>
            <p:cNvPr id="12" name="Arrow: Pentagon 11">
              <a:extLst>
                <a:ext uri="{FF2B5EF4-FFF2-40B4-BE49-F238E27FC236}">
                  <a16:creationId xmlns:a16="http://schemas.microsoft.com/office/drawing/2014/main" id="{F2C54575-FE6C-42DE-8E3B-86511C231A8C}"/>
                </a:ext>
              </a:extLst>
            </p:cNvPr>
            <p:cNvSpPr/>
            <p:nvPr/>
          </p:nvSpPr>
          <p:spPr>
            <a:xfrm rot="5400000">
              <a:off x="4024214" y="3209694"/>
              <a:ext cx="1796156" cy="1840330"/>
            </a:xfrm>
            <a:prstGeom prst="homePlate">
              <a:avLst>
                <a:gd name="adj" fmla="val 43388"/>
              </a:avLst>
            </a:prstGeom>
            <a:solidFill>
              <a:srgbClr val="CD51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D5F7168-8A26-41A3-A841-4D4435343B90}"/>
                </a:ext>
              </a:extLst>
            </p:cNvPr>
            <p:cNvSpPr/>
            <p:nvPr/>
          </p:nvSpPr>
          <p:spPr>
            <a:xfrm rot="5400000">
              <a:off x="4636666" y="5189468"/>
              <a:ext cx="571252" cy="571252"/>
            </a:xfrm>
            <a:prstGeom prst="ellipse">
              <a:avLst/>
            </a:prstGeom>
            <a:solidFill>
              <a:srgbClr val="CD511F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4D0DFDB-169B-468E-8FAA-96EA6E2DC4F6}"/>
                </a:ext>
              </a:extLst>
            </p:cNvPr>
            <p:cNvSpPr txBox="1"/>
            <p:nvPr/>
          </p:nvSpPr>
          <p:spPr>
            <a:xfrm>
              <a:off x="4316998" y="5749795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000F25"/>
                  </a:solidFill>
                  <a:latin typeface="Montserrat ExtraBold" panose="00000900000000000000" pitchFamily="2" charset="-18"/>
                </a:rPr>
                <a:t>2027’</a:t>
              </a:r>
              <a:r>
                <a:rPr lang="en-US" sz="2000" dirty="0">
                  <a:solidFill>
                    <a:srgbClr val="000F25"/>
                  </a:solidFill>
                  <a:latin typeface="Montserrat" panose="00000500000000000000" pitchFamily="2" charset="-18"/>
                </a:rPr>
                <a:t>Q1</a:t>
              </a:r>
              <a:endParaRPr lang="pl-PL" sz="2000" dirty="0">
                <a:solidFill>
                  <a:srgbClr val="000F25"/>
                </a:solidFill>
                <a:latin typeface="Montserrat" panose="00000500000000000000" pitchFamily="2" charset="-18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4553F66-1608-45A0-B624-CEEAE4D2EDED}"/>
                </a:ext>
              </a:extLst>
            </p:cNvPr>
            <p:cNvSpPr txBox="1"/>
            <p:nvPr/>
          </p:nvSpPr>
          <p:spPr>
            <a:xfrm>
              <a:off x="4117261" y="3276442"/>
              <a:ext cx="1514518" cy="1158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600" b="0" i="0" dirty="0">
                  <a:solidFill>
                    <a:schemeClr val="bg1"/>
                  </a:solidFill>
                  <a:effectLst/>
                  <a:latin typeface="Montserrat" panose="00000500000000000000" pitchFamily="2" charset="-18"/>
                </a:rPr>
                <a:t>New collections,</a:t>
              </a:r>
            </a:p>
            <a:p>
              <a:pPr algn="ctr">
                <a:lnSpc>
                  <a:spcPct val="150000"/>
                </a:lnSpc>
              </a:pPr>
              <a:r>
                <a:rPr lang="en-US" sz="16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hoodies</a:t>
              </a:r>
              <a:endParaRPr lang="pl-PL" sz="16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DCB3D93C-33CC-42A9-826B-025424881569}"/>
              </a:ext>
            </a:extLst>
          </p:cNvPr>
          <p:cNvGrpSpPr/>
          <p:nvPr/>
        </p:nvGrpSpPr>
        <p:grpSpPr>
          <a:xfrm>
            <a:off x="6349544" y="3231781"/>
            <a:ext cx="1840330" cy="2975186"/>
            <a:chOff x="6349544" y="3231781"/>
            <a:chExt cx="1840330" cy="2975186"/>
          </a:xfrm>
        </p:grpSpPr>
        <p:sp>
          <p:nvSpPr>
            <p:cNvPr id="13" name="Arrow: Pentagon 12">
              <a:extLst>
                <a:ext uri="{FF2B5EF4-FFF2-40B4-BE49-F238E27FC236}">
                  <a16:creationId xmlns:a16="http://schemas.microsoft.com/office/drawing/2014/main" id="{3E589304-C8E4-49D9-8DEE-8790A72EE51A}"/>
                </a:ext>
              </a:extLst>
            </p:cNvPr>
            <p:cNvSpPr/>
            <p:nvPr/>
          </p:nvSpPr>
          <p:spPr>
            <a:xfrm rot="5400000">
              <a:off x="6371631" y="3209694"/>
              <a:ext cx="1796156" cy="1840330"/>
            </a:xfrm>
            <a:prstGeom prst="homePlate">
              <a:avLst>
                <a:gd name="adj" fmla="val 43388"/>
              </a:avLst>
            </a:prstGeom>
            <a:solidFill>
              <a:srgbClr val="933E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45BAA4C-7549-4472-A0FB-EDCEE19455AE}"/>
                </a:ext>
              </a:extLst>
            </p:cNvPr>
            <p:cNvSpPr/>
            <p:nvPr/>
          </p:nvSpPr>
          <p:spPr>
            <a:xfrm rot="5400000">
              <a:off x="6984083" y="5189468"/>
              <a:ext cx="571252" cy="571252"/>
            </a:xfrm>
            <a:prstGeom prst="ellipse">
              <a:avLst/>
            </a:prstGeom>
            <a:solidFill>
              <a:srgbClr val="933E22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A6A96B2-9946-4E41-9161-1AF292576517}"/>
                </a:ext>
              </a:extLst>
            </p:cNvPr>
            <p:cNvSpPr txBox="1"/>
            <p:nvPr/>
          </p:nvSpPr>
          <p:spPr>
            <a:xfrm>
              <a:off x="6699528" y="5806857"/>
              <a:ext cx="12618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000F25"/>
                  </a:solidFill>
                  <a:latin typeface="Montserrat ExtraBold" panose="00000900000000000000" pitchFamily="2" charset="-18"/>
                </a:rPr>
                <a:t>2027’</a:t>
              </a:r>
              <a:r>
                <a:rPr lang="en-US" sz="2000" dirty="0">
                  <a:solidFill>
                    <a:srgbClr val="000F25"/>
                  </a:solidFill>
                  <a:latin typeface="Montserrat" panose="00000500000000000000" pitchFamily="2" charset="-18"/>
                </a:rPr>
                <a:t>Q3</a:t>
              </a:r>
              <a:endParaRPr lang="pl-PL" sz="2000" dirty="0">
                <a:solidFill>
                  <a:srgbClr val="000F25"/>
                </a:solidFill>
                <a:latin typeface="Montserrat" panose="00000500000000000000" pitchFamily="2" charset="-18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BAE4416-5987-4AAB-924C-6BC522DC94A6}"/>
                </a:ext>
              </a:extLst>
            </p:cNvPr>
            <p:cNvSpPr txBox="1"/>
            <p:nvPr/>
          </p:nvSpPr>
          <p:spPr>
            <a:xfrm>
              <a:off x="6512450" y="3334246"/>
              <a:ext cx="1514518" cy="1025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400" b="0" i="0" dirty="0">
                  <a:solidFill>
                    <a:schemeClr val="bg1"/>
                  </a:solidFill>
                  <a:effectLst/>
                  <a:latin typeface="Montserrat" panose="00000500000000000000" pitchFamily="2" charset="-18"/>
                </a:rPr>
                <a:t>Market</a:t>
              </a:r>
            </a:p>
            <a:p>
              <a:pPr algn="ctr">
                <a:lnSpc>
                  <a:spcPct val="15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Existing collections</a:t>
              </a:r>
              <a:endParaRPr lang="pl-PL" sz="14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D7CF5C6-E08C-4261-B750-84BA06471E4B}"/>
              </a:ext>
            </a:extLst>
          </p:cNvPr>
          <p:cNvGrpSpPr/>
          <p:nvPr/>
        </p:nvGrpSpPr>
        <p:grpSpPr>
          <a:xfrm>
            <a:off x="8696960" y="3242058"/>
            <a:ext cx="1840330" cy="2971082"/>
            <a:chOff x="8696960" y="3242058"/>
            <a:chExt cx="1840330" cy="2971082"/>
          </a:xfrm>
        </p:grpSpPr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id="{25DBE995-33B3-42E0-BA1B-8A9B65B82271}"/>
                </a:ext>
              </a:extLst>
            </p:cNvPr>
            <p:cNvSpPr/>
            <p:nvPr/>
          </p:nvSpPr>
          <p:spPr>
            <a:xfrm rot="5400000">
              <a:off x="8719047" y="3219971"/>
              <a:ext cx="1796156" cy="1840330"/>
            </a:xfrm>
            <a:prstGeom prst="homePlate">
              <a:avLst>
                <a:gd name="adj" fmla="val 43388"/>
              </a:avLst>
            </a:prstGeom>
            <a:solidFill>
              <a:srgbClr val="311F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486DE07-86E4-47AD-B8BC-B9FE1484BDF0}"/>
                </a:ext>
              </a:extLst>
            </p:cNvPr>
            <p:cNvSpPr/>
            <p:nvPr/>
          </p:nvSpPr>
          <p:spPr>
            <a:xfrm rot="5400000">
              <a:off x="9331499" y="5199745"/>
              <a:ext cx="571252" cy="571252"/>
            </a:xfrm>
            <a:prstGeom prst="ellipse">
              <a:avLst/>
            </a:prstGeom>
            <a:solidFill>
              <a:srgbClr val="311F25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9A6DAE4-ED6E-4D21-B925-7A5F5356D4CA}"/>
                </a:ext>
              </a:extLst>
            </p:cNvPr>
            <p:cNvSpPr txBox="1"/>
            <p:nvPr/>
          </p:nvSpPr>
          <p:spPr>
            <a:xfrm>
              <a:off x="9118686" y="5813030"/>
              <a:ext cx="12875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000F25"/>
                  </a:solidFill>
                  <a:latin typeface="Montserrat ExtraBold" panose="00000900000000000000" pitchFamily="2" charset="-18"/>
                </a:rPr>
                <a:t>2027’</a:t>
              </a:r>
              <a:r>
                <a:rPr lang="en-US" sz="2000" dirty="0">
                  <a:solidFill>
                    <a:srgbClr val="000F25"/>
                  </a:solidFill>
                  <a:latin typeface="Montserrat" panose="00000500000000000000" pitchFamily="2" charset="-18"/>
                </a:rPr>
                <a:t>Q4</a:t>
              </a:r>
              <a:endParaRPr lang="pl-PL" sz="2000" dirty="0">
                <a:solidFill>
                  <a:srgbClr val="000F25"/>
                </a:solidFill>
                <a:latin typeface="Montserrat" panose="00000500000000000000" pitchFamily="2" charset="-18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EE87DB6-28D4-4E23-BC0E-F37872B0E7B1}"/>
                </a:ext>
              </a:extLst>
            </p:cNvPr>
            <p:cNvSpPr txBox="1"/>
            <p:nvPr/>
          </p:nvSpPr>
          <p:spPr>
            <a:xfrm>
              <a:off x="8908711" y="3461107"/>
              <a:ext cx="1514518" cy="789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600" b="0" i="0" dirty="0">
                  <a:solidFill>
                    <a:schemeClr val="bg1"/>
                  </a:solidFill>
                  <a:effectLst/>
                  <a:latin typeface="Montserrat" panose="00000500000000000000" pitchFamily="2" charset="-18"/>
                </a:rPr>
                <a:t>Christmas collection</a:t>
              </a:r>
              <a:endParaRPr lang="pl-PL" sz="16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23BE158-0D47-493B-BEDC-D54D18E18373}"/>
              </a:ext>
            </a:extLst>
          </p:cNvPr>
          <p:cNvGrpSpPr/>
          <p:nvPr/>
        </p:nvGrpSpPr>
        <p:grpSpPr>
          <a:xfrm>
            <a:off x="1654710" y="3231781"/>
            <a:ext cx="1840330" cy="2975186"/>
            <a:chOff x="1654710" y="3231781"/>
            <a:chExt cx="1840330" cy="2975186"/>
          </a:xfrm>
        </p:grpSpPr>
        <p:sp>
          <p:nvSpPr>
            <p:cNvPr id="11" name="Arrow: Pentagon 10">
              <a:extLst>
                <a:ext uri="{FF2B5EF4-FFF2-40B4-BE49-F238E27FC236}">
                  <a16:creationId xmlns:a16="http://schemas.microsoft.com/office/drawing/2014/main" id="{A5DED0C3-6E63-427E-92F3-341FDAE115AD}"/>
                </a:ext>
              </a:extLst>
            </p:cNvPr>
            <p:cNvSpPr/>
            <p:nvPr/>
          </p:nvSpPr>
          <p:spPr>
            <a:xfrm rot="5400000">
              <a:off x="1676797" y="3209694"/>
              <a:ext cx="1796156" cy="1840330"/>
            </a:xfrm>
            <a:prstGeom prst="homePlate">
              <a:avLst>
                <a:gd name="adj" fmla="val 43388"/>
              </a:avLst>
            </a:prstGeom>
            <a:solidFill>
              <a:srgbClr val="F65E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060EE0C-0218-40A2-918F-8E8FBC0E0BB3}"/>
                </a:ext>
              </a:extLst>
            </p:cNvPr>
            <p:cNvSpPr/>
            <p:nvPr/>
          </p:nvSpPr>
          <p:spPr>
            <a:xfrm rot="5400000">
              <a:off x="2289249" y="5189468"/>
              <a:ext cx="571252" cy="571252"/>
            </a:xfrm>
            <a:prstGeom prst="ellipse">
              <a:avLst/>
            </a:prstGeom>
            <a:solidFill>
              <a:srgbClr val="F65E15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A3BF885-4DC4-417F-A311-4F5237D74203}"/>
                </a:ext>
              </a:extLst>
            </p:cNvPr>
            <p:cNvSpPr txBox="1"/>
            <p:nvPr/>
          </p:nvSpPr>
          <p:spPr>
            <a:xfrm>
              <a:off x="2157132" y="5806857"/>
              <a:ext cx="8354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000F25"/>
                  </a:solidFill>
                  <a:latin typeface="Montserrat ExtraBold" panose="00000900000000000000" pitchFamily="2" charset="-18"/>
                </a:rPr>
                <a:t>2026</a:t>
              </a:r>
              <a:endParaRPr lang="pl-PL" sz="2000" b="1" dirty="0">
                <a:solidFill>
                  <a:srgbClr val="000F25"/>
                </a:solidFill>
                <a:latin typeface="Montserrat ExtraBold" panose="00000900000000000000" pitchFamily="2" charset="-18"/>
              </a:endParaRPr>
            </a:p>
          </p:txBody>
        </p:sp>
        <p:pic>
          <p:nvPicPr>
            <p:cNvPr id="27" name="Graphic 26" descr="Shirt with solid fill">
              <a:extLst>
                <a:ext uri="{FF2B5EF4-FFF2-40B4-BE49-F238E27FC236}">
                  <a16:creationId xmlns:a16="http://schemas.microsoft.com/office/drawing/2014/main" id="{F18A7652-6C44-4D2D-B6A7-29582417B7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170265" y="3461107"/>
              <a:ext cx="862561" cy="8625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5763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3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7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8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3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1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12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5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16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decel="53333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" presetClass="entr" presetSubtype="4" decel="53333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2" presetClass="entr" presetSubtype="4" decel="53333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2" presetClass="entr" presetSubtype="4" decel="53333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  <p:bldP spid="8" grpId="0"/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decel="53333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" presetClass="entr" presetSubtype="4" decel="53333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2" presetClass="entr" presetSubtype="4" decel="53333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2" presetClass="entr" presetSubtype="4" decel="53333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7" grpId="0"/>
          <p:bldP spid="8" grpId="0"/>
          <p:bldP spid="9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AF5E3A3-3465-4C92-9094-5C2B93D0AEDA}"/>
              </a:ext>
            </a:extLst>
          </p:cNvPr>
          <p:cNvSpPr txBox="1"/>
          <p:nvPr/>
        </p:nvSpPr>
        <p:spPr>
          <a:xfrm>
            <a:off x="782732" y="392380"/>
            <a:ext cx="7139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0F25"/>
                </a:solidFill>
                <a:latin typeface="Montserrat ExtraBold" panose="00000900000000000000" pitchFamily="2" charset="-18"/>
              </a:rPr>
              <a:t>Sales comparison</a:t>
            </a:r>
            <a:endParaRPr lang="pl-PL" sz="3600" dirty="0">
              <a:solidFill>
                <a:srgbClr val="000F25"/>
              </a:solidFill>
              <a:latin typeface="Montserrat ExtraBold" panose="00000900000000000000" pitchFamily="2" charset="-1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2789DF-34B3-4C32-A872-108E26B1AEBA}"/>
              </a:ext>
            </a:extLst>
          </p:cNvPr>
          <p:cNvSpPr txBox="1"/>
          <p:nvPr/>
        </p:nvSpPr>
        <p:spPr>
          <a:xfrm>
            <a:off x="782732" y="1052529"/>
            <a:ext cx="792779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rgbClr val="F65E15"/>
                </a:solidFill>
                <a:latin typeface="Montserrat" panose="00000500000000000000" pitchFamily="2" charset="-18"/>
              </a:rPr>
              <a:t>Newly launched T-shirt models allowed increased sales in 2026 and 2027</a:t>
            </a:r>
            <a:endParaRPr lang="pl-PL" sz="1500" b="1" dirty="0">
              <a:solidFill>
                <a:srgbClr val="F65E15"/>
              </a:solidFill>
              <a:latin typeface="Montserrat" panose="00000500000000000000" pitchFamily="2" charset="-18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265F863-91CE-41D2-8E26-818D4CF68FF3}"/>
              </a:ext>
            </a:extLst>
          </p:cNvPr>
          <p:cNvGrpSpPr/>
          <p:nvPr/>
        </p:nvGrpSpPr>
        <p:grpSpPr>
          <a:xfrm>
            <a:off x="1188720" y="1721158"/>
            <a:ext cx="6802400" cy="4248556"/>
            <a:chOff x="1188720" y="1721158"/>
            <a:chExt cx="5537200" cy="424855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CCEE637-BCBD-448F-8814-8F78FAFB54FE}"/>
                </a:ext>
              </a:extLst>
            </p:cNvPr>
            <p:cNvGrpSpPr/>
            <p:nvPr/>
          </p:nvGrpSpPr>
          <p:grpSpPr>
            <a:xfrm>
              <a:off x="1188720" y="1721158"/>
              <a:ext cx="5537200" cy="4248556"/>
              <a:chOff x="767114" y="759130"/>
              <a:chExt cx="6540047" cy="5726444"/>
            </a:xfrm>
          </p:grpSpPr>
          <p:graphicFrame>
            <p:nvGraphicFramePr>
              <p:cNvPr id="4" name="Chart 3">
                <a:extLst>
                  <a:ext uri="{FF2B5EF4-FFF2-40B4-BE49-F238E27FC236}">
                    <a16:creationId xmlns:a16="http://schemas.microsoft.com/office/drawing/2014/main" id="{59B51DDB-F184-4299-91A8-35184FE4C4D7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049661703"/>
                  </p:ext>
                </p:extLst>
              </p:nvPr>
            </p:nvGraphicFramePr>
            <p:xfrm>
              <a:off x="967129" y="1066907"/>
              <a:ext cx="6058704" cy="541866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149D067-0778-44D1-B926-12792953AC4F}"/>
                  </a:ext>
                </a:extLst>
              </p:cNvPr>
              <p:cNvSpPr txBox="1"/>
              <p:nvPr/>
            </p:nvSpPr>
            <p:spPr>
              <a:xfrm>
                <a:off x="767114" y="759130"/>
                <a:ext cx="990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F65E15"/>
                    </a:solidFill>
                    <a:latin typeface="Montserrat ExtraBold" panose="00000900000000000000" pitchFamily="2" charset="-18"/>
                  </a:rPr>
                  <a:t>units</a:t>
                </a:r>
                <a:endParaRPr lang="pl-PL" sz="1400" b="1" dirty="0">
                  <a:solidFill>
                    <a:srgbClr val="F65E15"/>
                  </a:solidFill>
                  <a:latin typeface="Montserrat ExtraBold" panose="00000900000000000000" pitchFamily="2" charset="-18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23FA232-CE61-4522-8FEF-B96EB8E99294}"/>
                  </a:ext>
                </a:extLst>
              </p:cNvPr>
              <p:cNvSpPr txBox="1"/>
              <p:nvPr/>
            </p:nvSpPr>
            <p:spPr>
              <a:xfrm>
                <a:off x="6316561" y="6124175"/>
                <a:ext cx="990600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F65E15"/>
                    </a:solidFill>
                    <a:latin typeface="Montserrat ExtraBold" panose="00000900000000000000" pitchFamily="2" charset="-18"/>
                  </a:rPr>
                  <a:t>year</a:t>
                </a:r>
                <a:endParaRPr lang="pl-PL" sz="1400" b="1" dirty="0">
                  <a:solidFill>
                    <a:srgbClr val="F65E15"/>
                  </a:solidFill>
                  <a:latin typeface="Montserrat ExtraBold" panose="00000900000000000000" pitchFamily="2" charset="-18"/>
                </a:endParaRPr>
              </a:p>
            </p:txBody>
          </p:sp>
        </p:grpSp>
        <p:pic>
          <p:nvPicPr>
            <p:cNvPr id="12" name="Graphic 11" descr="Sock with solid fill">
              <a:extLst>
                <a:ext uri="{FF2B5EF4-FFF2-40B4-BE49-F238E27FC236}">
                  <a16:creationId xmlns:a16="http://schemas.microsoft.com/office/drawing/2014/main" id="{7523B7EE-61C1-4563-9946-99119D8949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33265" y="3790582"/>
              <a:ext cx="297559" cy="359292"/>
            </a:xfrm>
            <a:prstGeom prst="rect">
              <a:avLst/>
            </a:prstGeom>
          </p:spPr>
        </p:pic>
        <p:pic>
          <p:nvPicPr>
            <p:cNvPr id="14" name="Graphic 13" descr="Ugly Sweater with solid fill">
              <a:extLst>
                <a:ext uri="{FF2B5EF4-FFF2-40B4-BE49-F238E27FC236}">
                  <a16:creationId xmlns:a16="http://schemas.microsoft.com/office/drawing/2014/main" id="{2B5C299E-49C7-4D73-A498-1CC85F32675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822815" y="3251668"/>
              <a:ext cx="399694" cy="482617"/>
            </a:xfrm>
            <a:prstGeom prst="rect">
              <a:avLst/>
            </a:prstGeom>
          </p:spPr>
        </p:pic>
        <p:pic>
          <p:nvPicPr>
            <p:cNvPr id="16" name="Graphic 15" descr="Shirt outline">
              <a:extLst>
                <a:ext uri="{FF2B5EF4-FFF2-40B4-BE49-F238E27FC236}">
                  <a16:creationId xmlns:a16="http://schemas.microsoft.com/office/drawing/2014/main" id="{B6FE432B-CE1C-4625-8144-3C31C604882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864266" y="2698935"/>
              <a:ext cx="340989" cy="411733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E4E81EA-34AE-4F13-B019-6E038225DE77}"/>
              </a:ext>
            </a:extLst>
          </p:cNvPr>
          <p:cNvGrpSpPr/>
          <p:nvPr/>
        </p:nvGrpSpPr>
        <p:grpSpPr>
          <a:xfrm>
            <a:off x="8710531" y="715545"/>
            <a:ext cx="2199205" cy="1761266"/>
            <a:chOff x="8622282" y="520861"/>
            <a:chExt cx="2199205" cy="1761266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945FAF3-896E-4175-B951-A103BF1A2205}"/>
                </a:ext>
              </a:extLst>
            </p:cNvPr>
            <p:cNvSpPr/>
            <p:nvPr/>
          </p:nvSpPr>
          <p:spPr>
            <a:xfrm>
              <a:off x="8622282" y="520861"/>
              <a:ext cx="2199205" cy="1761266"/>
            </a:xfrm>
            <a:prstGeom prst="rect">
              <a:avLst/>
            </a:prstGeom>
            <a:solidFill>
              <a:srgbClr val="F65E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1600" b="1" dirty="0">
                <a:latin typeface="Montserrat" panose="00000500000000000000" pitchFamily="2" charset="-18"/>
              </a:endParaRPr>
            </a:p>
          </p:txBody>
        </p:sp>
        <p:pic>
          <p:nvPicPr>
            <p:cNvPr id="22" name="Graphic 21" descr="Shirt outline">
              <a:extLst>
                <a:ext uri="{FF2B5EF4-FFF2-40B4-BE49-F238E27FC236}">
                  <a16:creationId xmlns:a16="http://schemas.microsoft.com/office/drawing/2014/main" id="{D29E1B9D-7CC8-45DE-8533-5DA361D67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9253442" y="731570"/>
              <a:ext cx="936883" cy="801078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A7AC9F4-CFD2-436D-8982-C49A5A7373FC}"/>
                </a:ext>
              </a:extLst>
            </p:cNvPr>
            <p:cNvSpPr txBox="1"/>
            <p:nvPr/>
          </p:nvSpPr>
          <p:spPr>
            <a:xfrm>
              <a:off x="8622282" y="1628226"/>
              <a:ext cx="21992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+19%</a:t>
              </a:r>
              <a:endParaRPr lang="pl-PL" sz="24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2428B35-0322-4677-9B33-AA07F4D625E0}"/>
              </a:ext>
            </a:extLst>
          </p:cNvPr>
          <p:cNvGrpSpPr/>
          <p:nvPr/>
        </p:nvGrpSpPr>
        <p:grpSpPr>
          <a:xfrm>
            <a:off x="8710531" y="2572576"/>
            <a:ext cx="2199205" cy="1761266"/>
            <a:chOff x="8622282" y="2501118"/>
            <a:chExt cx="2199205" cy="176126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954CB7E-F70B-4CCE-A263-68C496AA78D5}"/>
                </a:ext>
              </a:extLst>
            </p:cNvPr>
            <p:cNvSpPr/>
            <p:nvPr/>
          </p:nvSpPr>
          <p:spPr>
            <a:xfrm>
              <a:off x="8622282" y="2501118"/>
              <a:ext cx="2199205" cy="1761266"/>
            </a:xfrm>
            <a:prstGeom prst="rect">
              <a:avLst/>
            </a:prstGeom>
            <a:solidFill>
              <a:srgbClr val="933E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1600" b="1" dirty="0">
                <a:latin typeface="Montserrat" panose="00000500000000000000" pitchFamily="2" charset="-18"/>
              </a:endParaRPr>
            </a:p>
          </p:txBody>
        </p:sp>
        <p:pic>
          <p:nvPicPr>
            <p:cNvPr id="21" name="Graphic 20" descr="Ugly Sweater with solid fill">
              <a:extLst>
                <a:ext uri="{FF2B5EF4-FFF2-40B4-BE49-F238E27FC236}">
                  <a16:creationId xmlns:a16="http://schemas.microsoft.com/office/drawing/2014/main" id="{4834D6B0-E985-4202-9045-2A174CBD89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9218908" y="2727483"/>
              <a:ext cx="1005949" cy="860133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16A8AEE-1402-40D1-8657-64AE5390266A}"/>
                </a:ext>
              </a:extLst>
            </p:cNvPr>
            <p:cNvSpPr txBox="1"/>
            <p:nvPr/>
          </p:nvSpPr>
          <p:spPr>
            <a:xfrm>
              <a:off x="8622282" y="3608483"/>
              <a:ext cx="21992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+11%</a:t>
              </a:r>
              <a:endParaRPr lang="pl-PL" sz="24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5456C6F-9880-4F84-A8F0-DB2526E80B97}"/>
              </a:ext>
            </a:extLst>
          </p:cNvPr>
          <p:cNvGrpSpPr/>
          <p:nvPr/>
        </p:nvGrpSpPr>
        <p:grpSpPr>
          <a:xfrm>
            <a:off x="8710531" y="4424139"/>
            <a:ext cx="2199205" cy="1761266"/>
            <a:chOff x="8622282" y="4481375"/>
            <a:chExt cx="2199205" cy="1761266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0A7E0CC-69B9-4EB3-8928-7BD354571F75}"/>
                </a:ext>
              </a:extLst>
            </p:cNvPr>
            <p:cNvSpPr/>
            <p:nvPr/>
          </p:nvSpPr>
          <p:spPr>
            <a:xfrm>
              <a:off x="8622282" y="4481375"/>
              <a:ext cx="2199205" cy="1761266"/>
            </a:xfrm>
            <a:prstGeom prst="rect">
              <a:avLst/>
            </a:prstGeom>
            <a:solidFill>
              <a:srgbClr val="311F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1600" b="1" dirty="0">
                <a:latin typeface="Montserrat" panose="00000500000000000000" pitchFamily="2" charset="-18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0973FFE-8133-44B8-B744-C96115A19A4D}"/>
                </a:ext>
              </a:extLst>
            </p:cNvPr>
            <p:cNvSpPr txBox="1"/>
            <p:nvPr/>
          </p:nvSpPr>
          <p:spPr>
            <a:xfrm>
              <a:off x="8622282" y="5588740"/>
              <a:ext cx="21992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equal</a:t>
              </a:r>
              <a:endParaRPr lang="pl-PL" sz="20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  <p:pic>
          <p:nvPicPr>
            <p:cNvPr id="20" name="Graphic 19" descr="Sock with solid fill">
              <a:extLst>
                <a:ext uri="{FF2B5EF4-FFF2-40B4-BE49-F238E27FC236}">
                  <a16:creationId xmlns:a16="http://schemas.microsoft.com/office/drawing/2014/main" id="{E8F1A60C-C65F-4C3F-A4B1-53B172D3C5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9287974" y="4742514"/>
              <a:ext cx="936883" cy="8010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5424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spd="med" advClick="0" advTm="6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8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3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12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7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AF5E3A3-3465-4C92-9094-5C2B93D0AEDA}"/>
              </a:ext>
            </a:extLst>
          </p:cNvPr>
          <p:cNvSpPr txBox="1"/>
          <p:nvPr/>
        </p:nvSpPr>
        <p:spPr>
          <a:xfrm>
            <a:off x="-568548" y="-1802368"/>
            <a:ext cx="7139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0F25"/>
                </a:solidFill>
                <a:latin typeface="Montserrat ExtraBold" panose="00000900000000000000" pitchFamily="2" charset="-18"/>
              </a:rPr>
              <a:t>Sales comparison</a:t>
            </a:r>
            <a:endParaRPr lang="pl-PL" sz="3600" dirty="0">
              <a:solidFill>
                <a:srgbClr val="000F25"/>
              </a:solidFill>
              <a:latin typeface="Montserrat ExtraBold" panose="00000900000000000000" pitchFamily="2" charset="-1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2789DF-34B3-4C32-A872-108E26B1AEBA}"/>
              </a:ext>
            </a:extLst>
          </p:cNvPr>
          <p:cNvSpPr txBox="1"/>
          <p:nvPr/>
        </p:nvSpPr>
        <p:spPr>
          <a:xfrm>
            <a:off x="-888588" y="-1129165"/>
            <a:ext cx="792779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rgbClr val="F65E15"/>
                </a:solidFill>
                <a:latin typeface="Montserrat" panose="00000500000000000000" pitchFamily="2" charset="-18"/>
              </a:rPr>
              <a:t>Newly launched T-shirt models allowed increased sales in 2026 and 2027</a:t>
            </a:r>
            <a:endParaRPr lang="pl-PL" sz="1500" b="1" dirty="0">
              <a:solidFill>
                <a:srgbClr val="F65E15"/>
              </a:solidFill>
              <a:latin typeface="Montserrat" panose="00000500000000000000" pitchFamily="2" charset="-18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265F863-91CE-41D2-8E26-818D4CF68FF3}"/>
              </a:ext>
            </a:extLst>
          </p:cNvPr>
          <p:cNvGrpSpPr/>
          <p:nvPr/>
        </p:nvGrpSpPr>
        <p:grpSpPr>
          <a:xfrm>
            <a:off x="-121920" y="-482073"/>
            <a:ext cx="11414760" cy="7129285"/>
            <a:chOff x="1188720" y="1721158"/>
            <a:chExt cx="5537200" cy="424855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CCEE637-BCBD-448F-8814-8F78FAFB54FE}"/>
                </a:ext>
              </a:extLst>
            </p:cNvPr>
            <p:cNvGrpSpPr/>
            <p:nvPr/>
          </p:nvGrpSpPr>
          <p:grpSpPr>
            <a:xfrm>
              <a:off x="1188720" y="1721158"/>
              <a:ext cx="5537200" cy="4248556"/>
              <a:chOff x="767114" y="759130"/>
              <a:chExt cx="6540047" cy="5726444"/>
            </a:xfrm>
          </p:grpSpPr>
          <p:graphicFrame>
            <p:nvGraphicFramePr>
              <p:cNvPr id="4" name="Chart 3">
                <a:extLst>
                  <a:ext uri="{FF2B5EF4-FFF2-40B4-BE49-F238E27FC236}">
                    <a16:creationId xmlns:a16="http://schemas.microsoft.com/office/drawing/2014/main" id="{59B51DDB-F184-4299-91A8-35184FE4C4D7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86018252"/>
                  </p:ext>
                </p:extLst>
              </p:nvPr>
            </p:nvGraphicFramePr>
            <p:xfrm>
              <a:off x="967129" y="1066907"/>
              <a:ext cx="6058704" cy="541866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149D067-0778-44D1-B926-12792953AC4F}"/>
                  </a:ext>
                </a:extLst>
              </p:cNvPr>
              <p:cNvSpPr txBox="1"/>
              <p:nvPr/>
            </p:nvSpPr>
            <p:spPr>
              <a:xfrm>
                <a:off x="767114" y="759130"/>
                <a:ext cx="990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F65E15"/>
                    </a:solidFill>
                    <a:latin typeface="Montserrat ExtraBold" panose="00000900000000000000" pitchFamily="2" charset="-18"/>
                  </a:rPr>
                  <a:t>units</a:t>
                </a:r>
                <a:endParaRPr lang="pl-PL" sz="1400" b="1" dirty="0">
                  <a:solidFill>
                    <a:srgbClr val="F65E15"/>
                  </a:solidFill>
                  <a:latin typeface="Montserrat ExtraBold" panose="00000900000000000000" pitchFamily="2" charset="-18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23FA232-CE61-4522-8FEF-B96EB8E99294}"/>
                  </a:ext>
                </a:extLst>
              </p:cNvPr>
              <p:cNvSpPr txBox="1"/>
              <p:nvPr/>
            </p:nvSpPr>
            <p:spPr>
              <a:xfrm>
                <a:off x="6316561" y="6124175"/>
                <a:ext cx="990600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F65E15"/>
                    </a:solidFill>
                    <a:latin typeface="Montserrat ExtraBold" panose="00000900000000000000" pitchFamily="2" charset="-18"/>
                  </a:rPr>
                  <a:t>year</a:t>
                </a:r>
                <a:endParaRPr lang="pl-PL" sz="1400" b="1" dirty="0">
                  <a:solidFill>
                    <a:srgbClr val="F65E15"/>
                  </a:solidFill>
                  <a:latin typeface="Montserrat ExtraBold" panose="00000900000000000000" pitchFamily="2" charset="-18"/>
                </a:endParaRPr>
              </a:p>
            </p:txBody>
          </p:sp>
        </p:grpSp>
        <p:pic>
          <p:nvPicPr>
            <p:cNvPr id="12" name="Graphic 11" descr="Sock with solid fill">
              <a:extLst>
                <a:ext uri="{FF2B5EF4-FFF2-40B4-BE49-F238E27FC236}">
                  <a16:creationId xmlns:a16="http://schemas.microsoft.com/office/drawing/2014/main" id="{7523B7EE-61C1-4563-9946-99119D8949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33265" y="3790582"/>
              <a:ext cx="297559" cy="359292"/>
            </a:xfrm>
            <a:prstGeom prst="rect">
              <a:avLst/>
            </a:prstGeom>
          </p:spPr>
        </p:pic>
        <p:pic>
          <p:nvPicPr>
            <p:cNvPr id="14" name="Graphic 13" descr="Ugly Sweater with solid fill">
              <a:extLst>
                <a:ext uri="{FF2B5EF4-FFF2-40B4-BE49-F238E27FC236}">
                  <a16:creationId xmlns:a16="http://schemas.microsoft.com/office/drawing/2014/main" id="{2B5C299E-49C7-4D73-A498-1CC85F32675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822815" y="3251668"/>
              <a:ext cx="399694" cy="482617"/>
            </a:xfrm>
            <a:prstGeom prst="rect">
              <a:avLst/>
            </a:prstGeom>
          </p:spPr>
        </p:pic>
        <p:pic>
          <p:nvPicPr>
            <p:cNvPr id="16" name="Graphic 15" descr="Shirt outline">
              <a:extLst>
                <a:ext uri="{FF2B5EF4-FFF2-40B4-BE49-F238E27FC236}">
                  <a16:creationId xmlns:a16="http://schemas.microsoft.com/office/drawing/2014/main" id="{B6FE432B-CE1C-4625-8144-3C31C604882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448928" y="2502086"/>
              <a:ext cx="340989" cy="411733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E4E81EA-34AE-4F13-B019-6E038225DE77}"/>
              </a:ext>
            </a:extLst>
          </p:cNvPr>
          <p:cNvGrpSpPr/>
          <p:nvPr/>
        </p:nvGrpSpPr>
        <p:grpSpPr>
          <a:xfrm>
            <a:off x="12937091" y="766345"/>
            <a:ext cx="2199205" cy="1761266"/>
            <a:chOff x="8622282" y="520861"/>
            <a:chExt cx="2199205" cy="1761266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945FAF3-896E-4175-B951-A103BF1A2205}"/>
                </a:ext>
              </a:extLst>
            </p:cNvPr>
            <p:cNvSpPr/>
            <p:nvPr/>
          </p:nvSpPr>
          <p:spPr>
            <a:xfrm>
              <a:off x="8622282" y="520861"/>
              <a:ext cx="2199205" cy="1761266"/>
            </a:xfrm>
            <a:prstGeom prst="rect">
              <a:avLst/>
            </a:prstGeom>
            <a:solidFill>
              <a:srgbClr val="F65E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1600" b="1" dirty="0">
                <a:latin typeface="Montserrat" panose="00000500000000000000" pitchFamily="2" charset="-18"/>
              </a:endParaRPr>
            </a:p>
          </p:txBody>
        </p:sp>
        <p:pic>
          <p:nvPicPr>
            <p:cNvPr id="22" name="Graphic 21" descr="Shirt outline">
              <a:extLst>
                <a:ext uri="{FF2B5EF4-FFF2-40B4-BE49-F238E27FC236}">
                  <a16:creationId xmlns:a16="http://schemas.microsoft.com/office/drawing/2014/main" id="{D29E1B9D-7CC8-45DE-8533-5DA361D67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9253442" y="731570"/>
              <a:ext cx="936883" cy="801078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A7AC9F4-CFD2-436D-8982-C49A5A7373FC}"/>
                </a:ext>
              </a:extLst>
            </p:cNvPr>
            <p:cNvSpPr txBox="1"/>
            <p:nvPr/>
          </p:nvSpPr>
          <p:spPr>
            <a:xfrm>
              <a:off x="8622282" y="1628226"/>
              <a:ext cx="21992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+19%</a:t>
              </a:r>
              <a:endParaRPr lang="pl-PL" sz="24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2428B35-0322-4677-9B33-AA07F4D625E0}"/>
              </a:ext>
            </a:extLst>
          </p:cNvPr>
          <p:cNvGrpSpPr/>
          <p:nvPr/>
        </p:nvGrpSpPr>
        <p:grpSpPr>
          <a:xfrm>
            <a:off x="12937091" y="2623376"/>
            <a:ext cx="2199205" cy="1761266"/>
            <a:chOff x="8622282" y="2501118"/>
            <a:chExt cx="2199205" cy="176126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954CB7E-F70B-4CCE-A263-68C496AA78D5}"/>
                </a:ext>
              </a:extLst>
            </p:cNvPr>
            <p:cNvSpPr/>
            <p:nvPr/>
          </p:nvSpPr>
          <p:spPr>
            <a:xfrm>
              <a:off x="8622282" y="2501118"/>
              <a:ext cx="2199205" cy="1761266"/>
            </a:xfrm>
            <a:prstGeom prst="rect">
              <a:avLst/>
            </a:prstGeom>
            <a:solidFill>
              <a:srgbClr val="933E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1600" b="1" dirty="0">
                <a:latin typeface="Montserrat" panose="00000500000000000000" pitchFamily="2" charset="-18"/>
              </a:endParaRPr>
            </a:p>
          </p:txBody>
        </p:sp>
        <p:pic>
          <p:nvPicPr>
            <p:cNvPr id="21" name="Graphic 20" descr="Ugly Sweater with solid fill">
              <a:extLst>
                <a:ext uri="{FF2B5EF4-FFF2-40B4-BE49-F238E27FC236}">
                  <a16:creationId xmlns:a16="http://schemas.microsoft.com/office/drawing/2014/main" id="{4834D6B0-E985-4202-9045-2A174CBD89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9218908" y="2727483"/>
              <a:ext cx="1005949" cy="860133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16A8AEE-1402-40D1-8657-64AE5390266A}"/>
                </a:ext>
              </a:extLst>
            </p:cNvPr>
            <p:cNvSpPr txBox="1"/>
            <p:nvPr/>
          </p:nvSpPr>
          <p:spPr>
            <a:xfrm>
              <a:off x="8622282" y="3608483"/>
              <a:ext cx="21992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+11%</a:t>
              </a:r>
              <a:endParaRPr lang="pl-PL" sz="24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5456C6F-9880-4F84-A8F0-DB2526E80B97}"/>
              </a:ext>
            </a:extLst>
          </p:cNvPr>
          <p:cNvGrpSpPr/>
          <p:nvPr/>
        </p:nvGrpSpPr>
        <p:grpSpPr>
          <a:xfrm>
            <a:off x="12937091" y="4474939"/>
            <a:ext cx="2199205" cy="1761266"/>
            <a:chOff x="8622282" y="4481375"/>
            <a:chExt cx="2199205" cy="1761266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0A7E0CC-69B9-4EB3-8928-7BD354571F75}"/>
                </a:ext>
              </a:extLst>
            </p:cNvPr>
            <p:cNvSpPr/>
            <p:nvPr/>
          </p:nvSpPr>
          <p:spPr>
            <a:xfrm>
              <a:off x="8622282" y="4481375"/>
              <a:ext cx="2199205" cy="1761266"/>
            </a:xfrm>
            <a:prstGeom prst="rect">
              <a:avLst/>
            </a:prstGeom>
            <a:solidFill>
              <a:srgbClr val="311F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1600" b="1" dirty="0">
                <a:latin typeface="Montserrat" panose="00000500000000000000" pitchFamily="2" charset="-18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0973FFE-8133-44B8-B744-C96115A19A4D}"/>
                </a:ext>
              </a:extLst>
            </p:cNvPr>
            <p:cNvSpPr txBox="1"/>
            <p:nvPr/>
          </p:nvSpPr>
          <p:spPr>
            <a:xfrm>
              <a:off x="8622282" y="5588740"/>
              <a:ext cx="21992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equal</a:t>
              </a:r>
              <a:endParaRPr lang="pl-PL" sz="20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  <p:pic>
          <p:nvPicPr>
            <p:cNvPr id="20" name="Graphic 19" descr="Sock with solid fill">
              <a:extLst>
                <a:ext uri="{FF2B5EF4-FFF2-40B4-BE49-F238E27FC236}">
                  <a16:creationId xmlns:a16="http://schemas.microsoft.com/office/drawing/2014/main" id="{E8F1A60C-C65F-4C3F-A4B1-53B172D3C5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9287974" y="4742514"/>
              <a:ext cx="936883" cy="8010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338562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5000">
        <p159:morph option="byObject"/>
      </p:transition>
    </mc:Choice>
    <mc:Fallback xmlns="">
      <p:transition spd="slow" advClick="0" advTm="5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AF5E3A3-3465-4C92-9094-5C2B93D0AEDA}"/>
              </a:ext>
            </a:extLst>
          </p:cNvPr>
          <p:cNvSpPr txBox="1"/>
          <p:nvPr/>
        </p:nvSpPr>
        <p:spPr>
          <a:xfrm>
            <a:off x="782732" y="392380"/>
            <a:ext cx="7139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0F25"/>
                </a:solidFill>
                <a:latin typeface="Montserrat ExtraBold" panose="00000900000000000000" pitchFamily="2" charset="-18"/>
              </a:rPr>
              <a:t>Sales comparison</a:t>
            </a:r>
            <a:endParaRPr lang="pl-PL" sz="3600" dirty="0">
              <a:solidFill>
                <a:srgbClr val="000F25"/>
              </a:solidFill>
              <a:latin typeface="Montserrat ExtraBold" panose="00000900000000000000" pitchFamily="2" charset="-1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2789DF-34B3-4C32-A872-108E26B1AEBA}"/>
              </a:ext>
            </a:extLst>
          </p:cNvPr>
          <p:cNvSpPr txBox="1"/>
          <p:nvPr/>
        </p:nvSpPr>
        <p:spPr>
          <a:xfrm>
            <a:off x="782732" y="1052529"/>
            <a:ext cx="792779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rgbClr val="F65E15"/>
                </a:solidFill>
                <a:latin typeface="Montserrat" panose="00000500000000000000" pitchFamily="2" charset="-18"/>
              </a:rPr>
              <a:t>Newly launched T-shirt models allowed increased sales in 2026 and 2027</a:t>
            </a:r>
            <a:endParaRPr lang="pl-PL" sz="1500" b="1" dirty="0">
              <a:solidFill>
                <a:srgbClr val="F65E15"/>
              </a:solidFill>
              <a:latin typeface="Montserrat" panose="00000500000000000000" pitchFamily="2" charset="-18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265F863-91CE-41D2-8E26-818D4CF68FF3}"/>
              </a:ext>
            </a:extLst>
          </p:cNvPr>
          <p:cNvGrpSpPr/>
          <p:nvPr/>
        </p:nvGrpSpPr>
        <p:grpSpPr>
          <a:xfrm>
            <a:off x="1161009" y="1714231"/>
            <a:ext cx="6830109" cy="4255483"/>
            <a:chOff x="1166164" y="1714231"/>
            <a:chExt cx="5559756" cy="4255483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CCEE637-BCBD-448F-8814-8F78FAFB54FE}"/>
                </a:ext>
              </a:extLst>
            </p:cNvPr>
            <p:cNvGrpSpPr/>
            <p:nvPr/>
          </p:nvGrpSpPr>
          <p:grpSpPr>
            <a:xfrm>
              <a:off x="1166164" y="1714231"/>
              <a:ext cx="5559756" cy="4255483"/>
              <a:chOff x="740474" y="749793"/>
              <a:chExt cx="6566687" cy="5735781"/>
            </a:xfrm>
          </p:grpSpPr>
          <p:graphicFrame>
            <p:nvGraphicFramePr>
              <p:cNvPr id="4" name="Chart 3">
                <a:extLst>
                  <a:ext uri="{FF2B5EF4-FFF2-40B4-BE49-F238E27FC236}">
                    <a16:creationId xmlns:a16="http://schemas.microsoft.com/office/drawing/2014/main" id="{59B51DDB-F184-4299-91A8-35184FE4C4D7}"/>
                  </a:ext>
                </a:extLst>
              </p:cNvPr>
              <p:cNvGraphicFramePr/>
              <p:nvPr/>
            </p:nvGraphicFramePr>
            <p:xfrm>
              <a:off x="967129" y="1066908"/>
              <a:ext cx="6058704" cy="541866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149D067-0778-44D1-B926-12792953AC4F}"/>
                  </a:ext>
                </a:extLst>
              </p:cNvPr>
              <p:cNvSpPr txBox="1"/>
              <p:nvPr/>
            </p:nvSpPr>
            <p:spPr>
              <a:xfrm>
                <a:off x="740474" y="749793"/>
                <a:ext cx="990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F65E15"/>
                    </a:solidFill>
                    <a:latin typeface="Montserrat ExtraBold" panose="00000900000000000000" pitchFamily="2" charset="-18"/>
                  </a:rPr>
                  <a:t>units</a:t>
                </a:r>
                <a:endParaRPr lang="pl-PL" sz="1400" b="1" dirty="0">
                  <a:solidFill>
                    <a:srgbClr val="F65E15"/>
                  </a:solidFill>
                  <a:latin typeface="Montserrat ExtraBold" panose="00000900000000000000" pitchFamily="2" charset="-18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23FA232-CE61-4522-8FEF-B96EB8E99294}"/>
                  </a:ext>
                </a:extLst>
              </p:cNvPr>
              <p:cNvSpPr txBox="1"/>
              <p:nvPr/>
            </p:nvSpPr>
            <p:spPr>
              <a:xfrm>
                <a:off x="6316561" y="6040145"/>
                <a:ext cx="990600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F65E15"/>
                    </a:solidFill>
                    <a:latin typeface="Montserrat ExtraBold" panose="00000900000000000000" pitchFamily="2" charset="-18"/>
                  </a:rPr>
                  <a:t>year</a:t>
                </a:r>
                <a:endParaRPr lang="pl-PL" sz="1400" b="1" dirty="0">
                  <a:solidFill>
                    <a:srgbClr val="F65E15"/>
                  </a:solidFill>
                  <a:latin typeface="Montserrat ExtraBold" panose="00000900000000000000" pitchFamily="2" charset="-18"/>
                </a:endParaRPr>
              </a:p>
            </p:txBody>
          </p:sp>
        </p:grpSp>
        <p:pic>
          <p:nvPicPr>
            <p:cNvPr id="12" name="Graphic 11" descr="Sock with solid fill">
              <a:extLst>
                <a:ext uri="{FF2B5EF4-FFF2-40B4-BE49-F238E27FC236}">
                  <a16:creationId xmlns:a16="http://schemas.microsoft.com/office/drawing/2014/main" id="{7523B7EE-61C1-4563-9946-99119D8949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33265" y="3790582"/>
              <a:ext cx="297559" cy="359292"/>
            </a:xfrm>
            <a:prstGeom prst="rect">
              <a:avLst/>
            </a:prstGeom>
          </p:spPr>
        </p:pic>
        <p:pic>
          <p:nvPicPr>
            <p:cNvPr id="14" name="Graphic 13" descr="Ugly Sweater with solid fill">
              <a:extLst>
                <a:ext uri="{FF2B5EF4-FFF2-40B4-BE49-F238E27FC236}">
                  <a16:creationId xmlns:a16="http://schemas.microsoft.com/office/drawing/2014/main" id="{2B5C299E-49C7-4D73-A498-1CC85F32675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822815" y="3251668"/>
              <a:ext cx="399694" cy="482617"/>
            </a:xfrm>
            <a:prstGeom prst="rect">
              <a:avLst/>
            </a:prstGeom>
          </p:spPr>
        </p:pic>
        <p:pic>
          <p:nvPicPr>
            <p:cNvPr id="16" name="Graphic 15" descr="Shirt outline">
              <a:extLst>
                <a:ext uri="{FF2B5EF4-FFF2-40B4-BE49-F238E27FC236}">
                  <a16:creationId xmlns:a16="http://schemas.microsoft.com/office/drawing/2014/main" id="{B6FE432B-CE1C-4625-8144-3C31C604882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864266" y="2698935"/>
              <a:ext cx="340989" cy="411733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E4E81EA-34AE-4F13-B019-6E038225DE77}"/>
              </a:ext>
            </a:extLst>
          </p:cNvPr>
          <p:cNvGrpSpPr/>
          <p:nvPr/>
        </p:nvGrpSpPr>
        <p:grpSpPr>
          <a:xfrm>
            <a:off x="8710531" y="715545"/>
            <a:ext cx="2199205" cy="1761266"/>
            <a:chOff x="8622282" y="520861"/>
            <a:chExt cx="2199205" cy="1761266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945FAF3-896E-4175-B951-A103BF1A2205}"/>
                </a:ext>
              </a:extLst>
            </p:cNvPr>
            <p:cNvSpPr/>
            <p:nvPr/>
          </p:nvSpPr>
          <p:spPr>
            <a:xfrm>
              <a:off x="8622282" y="520861"/>
              <a:ext cx="2199205" cy="1761266"/>
            </a:xfrm>
            <a:prstGeom prst="rect">
              <a:avLst/>
            </a:prstGeom>
            <a:solidFill>
              <a:srgbClr val="F65E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1600" b="1" dirty="0">
                <a:latin typeface="Montserrat" panose="00000500000000000000" pitchFamily="2" charset="-18"/>
              </a:endParaRPr>
            </a:p>
          </p:txBody>
        </p:sp>
        <p:pic>
          <p:nvPicPr>
            <p:cNvPr id="22" name="Graphic 21" descr="Shirt outline">
              <a:extLst>
                <a:ext uri="{FF2B5EF4-FFF2-40B4-BE49-F238E27FC236}">
                  <a16:creationId xmlns:a16="http://schemas.microsoft.com/office/drawing/2014/main" id="{D29E1B9D-7CC8-45DE-8533-5DA361D67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9253442" y="731570"/>
              <a:ext cx="936883" cy="801078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A7AC9F4-CFD2-436D-8982-C49A5A7373FC}"/>
                </a:ext>
              </a:extLst>
            </p:cNvPr>
            <p:cNvSpPr txBox="1"/>
            <p:nvPr/>
          </p:nvSpPr>
          <p:spPr>
            <a:xfrm>
              <a:off x="8622282" y="1628226"/>
              <a:ext cx="21992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+19%</a:t>
              </a:r>
              <a:endParaRPr lang="pl-PL" sz="24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2428B35-0322-4677-9B33-AA07F4D625E0}"/>
              </a:ext>
            </a:extLst>
          </p:cNvPr>
          <p:cNvGrpSpPr/>
          <p:nvPr/>
        </p:nvGrpSpPr>
        <p:grpSpPr>
          <a:xfrm>
            <a:off x="8710531" y="2572576"/>
            <a:ext cx="2199205" cy="1761266"/>
            <a:chOff x="8622282" y="2501118"/>
            <a:chExt cx="2199205" cy="176126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954CB7E-F70B-4CCE-A263-68C496AA78D5}"/>
                </a:ext>
              </a:extLst>
            </p:cNvPr>
            <p:cNvSpPr/>
            <p:nvPr/>
          </p:nvSpPr>
          <p:spPr>
            <a:xfrm>
              <a:off x="8622282" y="2501118"/>
              <a:ext cx="2199205" cy="1761266"/>
            </a:xfrm>
            <a:prstGeom prst="rect">
              <a:avLst/>
            </a:prstGeom>
            <a:solidFill>
              <a:srgbClr val="933E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1600" b="1" dirty="0">
                <a:latin typeface="Montserrat" panose="00000500000000000000" pitchFamily="2" charset="-18"/>
              </a:endParaRPr>
            </a:p>
          </p:txBody>
        </p:sp>
        <p:pic>
          <p:nvPicPr>
            <p:cNvPr id="21" name="Graphic 20" descr="Ugly Sweater with solid fill">
              <a:extLst>
                <a:ext uri="{FF2B5EF4-FFF2-40B4-BE49-F238E27FC236}">
                  <a16:creationId xmlns:a16="http://schemas.microsoft.com/office/drawing/2014/main" id="{4834D6B0-E985-4202-9045-2A174CBD89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9218908" y="2727483"/>
              <a:ext cx="1005949" cy="860133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16A8AEE-1402-40D1-8657-64AE5390266A}"/>
                </a:ext>
              </a:extLst>
            </p:cNvPr>
            <p:cNvSpPr txBox="1"/>
            <p:nvPr/>
          </p:nvSpPr>
          <p:spPr>
            <a:xfrm>
              <a:off x="8622282" y="3608483"/>
              <a:ext cx="21992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+11%</a:t>
              </a:r>
              <a:endParaRPr lang="pl-PL" sz="24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5456C6F-9880-4F84-A8F0-DB2526E80B97}"/>
              </a:ext>
            </a:extLst>
          </p:cNvPr>
          <p:cNvGrpSpPr/>
          <p:nvPr/>
        </p:nvGrpSpPr>
        <p:grpSpPr>
          <a:xfrm>
            <a:off x="8710531" y="4424139"/>
            <a:ext cx="2199205" cy="1761266"/>
            <a:chOff x="8622282" y="4481375"/>
            <a:chExt cx="2199205" cy="1761266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0A7E0CC-69B9-4EB3-8928-7BD354571F75}"/>
                </a:ext>
              </a:extLst>
            </p:cNvPr>
            <p:cNvSpPr/>
            <p:nvPr/>
          </p:nvSpPr>
          <p:spPr>
            <a:xfrm>
              <a:off x="8622282" y="4481375"/>
              <a:ext cx="2199205" cy="1761266"/>
            </a:xfrm>
            <a:prstGeom prst="rect">
              <a:avLst/>
            </a:prstGeom>
            <a:solidFill>
              <a:srgbClr val="311F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1600" b="1" dirty="0">
                <a:latin typeface="Montserrat" panose="00000500000000000000" pitchFamily="2" charset="-18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0973FFE-8133-44B8-B744-C96115A19A4D}"/>
                </a:ext>
              </a:extLst>
            </p:cNvPr>
            <p:cNvSpPr txBox="1"/>
            <p:nvPr/>
          </p:nvSpPr>
          <p:spPr>
            <a:xfrm>
              <a:off x="8622282" y="5588740"/>
              <a:ext cx="21992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equal</a:t>
              </a:r>
              <a:endParaRPr lang="pl-PL" sz="20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  <p:pic>
          <p:nvPicPr>
            <p:cNvPr id="20" name="Graphic 19" descr="Sock with solid fill">
              <a:extLst>
                <a:ext uri="{FF2B5EF4-FFF2-40B4-BE49-F238E27FC236}">
                  <a16:creationId xmlns:a16="http://schemas.microsoft.com/office/drawing/2014/main" id="{E8F1A60C-C65F-4C3F-A4B1-53B172D3C5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9287974" y="4742514"/>
              <a:ext cx="936883" cy="8010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480076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9000">
        <p159:morph option="byObject"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#2">
            <a:extLst>
              <a:ext uri="{FF2B5EF4-FFF2-40B4-BE49-F238E27FC236}">
                <a16:creationId xmlns:a16="http://schemas.microsoft.com/office/drawing/2014/main" id="{3675618B-01EB-4B36-8BB7-AB5B8E4895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3308437"/>
              </p:ext>
            </p:extLst>
          </p:nvPr>
        </p:nvGraphicFramePr>
        <p:xfrm>
          <a:off x="5238829" y="1168651"/>
          <a:ext cx="6455288" cy="4741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T-Shirts">
            <a:extLst>
              <a:ext uri="{FF2B5EF4-FFF2-40B4-BE49-F238E27FC236}">
                <a16:creationId xmlns:a16="http://schemas.microsoft.com/office/drawing/2014/main" id="{162FC78D-5DD8-41DE-95CB-C4FC6E2DFDE8}"/>
              </a:ext>
            </a:extLst>
          </p:cNvPr>
          <p:cNvGrpSpPr/>
          <p:nvPr/>
        </p:nvGrpSpPr>
        <p:grpSpPr>
          <a:xfrm>
            <a:off x="706322" y="1360069"/>
            <a:ext cx="3738678" cy="2600434"/>
            <a:chOff x="8351448" y="1402623"/>
            <a:chExt cx="3842620" cy="260043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E207D16-6896-4422-A61B-2A4F64C7EAE2}"/>
                </a:ext>
              </a:extLst>
            </p:cNvPr>
            <p:cNvSpPr/>
            <p:nvPr/>
          </p:nvSpPr>
          <p:spPr>
            <a:xfrm>
              <a:off x="8351448" y="1402623"/>
              <a:ext cx="3794874" cy="2600434"/>
            </a:xfrm>
            <a:prstGeom prst="rect">
              <a:avLst/>
            </a:prstGeom>
            <a:solidFill>
              <a:srgbClr val="F65E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1600" b="1" dirty="0">
                <a:latin typeface="Montserrat" panose="00000500000000000000" pitchFamily="2" charset="-18"/>
              </a:endParaRPr>
            </a:p>
          </p:txBody>
        </p:sp>
        <p:pic>
          <p:nvPicPr>
            <p:cNvPr id="7" name="Graphic 6" descr="Shirt outline">
              <a:extLst>
                <a:ext uri="{FF2B5EF4-FFF2-40B4-BE49-F238E27FC236}">
                  <a16:creationId xmlns:a16="http://schemas.microsoft.com/office/drawing/2014/main" id="{BE22B3D6-B89B-41EF-A6C9-3731C3C3E6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726140" y="1631683"/>
              <a:ext cx="936883" cy="80107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4C4915A-6689-4DF5-B71B-235F3E9E0C85}"/>
                </a:ext>
              </a:extLst>
            </p:cNvPr>
            <p:cNvSpPr txBox="1"/>
            <p:nvPr/>
          </p:nvSpPr>
          <p:spPr>
            <a:xfrm>
              <a:off x="8376280" y="2530612"/>
              <a:ext cx="381778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In 2027 T-shirts</a:t>
              </a:r>
            </a:p>
            <a:p>
              <a:pPr algn="ctr"/>
              <a:r>
                <a:rPr lang="en-US" sz="24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Made up 45%</a:t>
              </a:r>
            </a:p>
            <a:p>
              <a:pPr algn="ctr"/>
              <a:r>
                <a:rPr lang="en-US" sz="24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of total units sold! </a:t>
              </a:r>
            </a:p>
          </p:txBody>
        </p:sp>
      </p:grpSp>
      <p:grpSp>
        <p:nvGrpSpPr>
          <p:cNvPr id="9" name="Sweatshirts">
            <a:extLst>
              <a:ext uri="{FF2B5EF4-FFF2-40B4-BE49-F238E27FC236}">
                <a16:creationId xmlns:a16="http://schemas.microsoft.com/office/drawing/2014/main" id="{2C5EA1F1-9A28-49A2-9195-0A8E1AB3BC82}"/>
              </a:ext>
            </a:extLst>
          </p:cNvPr>
          <p:cNvGrpSpPr/>
          <p:nvPr/>
        </p:nvGrpSpPr>
        <p:grpSpPr>
          <a:xfrm>
            <a:off x="706322" y="4158808"/>
            <a:ext cx="1793278" cy="1761266"/>
            <a:chOff x="8622283" y="2501118"/>
            <a:chExt cx="1793278" cy="176126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928E8CB-09D6-4826-BBD4-318600D1A69D}"/>
                </a:ext>
              </a:extLst>
            </p:cNvPr>
            <p:cNvSpPr/>
            <p:nvPr/>
          </p:nvSpPr>
          <p:spPr>
            <a:xfrm>
              <a:off x="8622283" y="2501118"/>
              <a:ext cx="1793278" cy="1761266"/>
            </a:xfrm>
            <a:prstGeom prst="rect">
              <a:avLst/>
            </a:prstGeom>
            <a:solidFill>
              <a:srgbClr val="933E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1600" b="1" dirty="0">
                <a:latin typeface="Montserrat" panose="00000500000000000000" pitchFamily="2" charset="-18"/>
              </a:endParaRPr>
            </a:p>
          </p:txBody>
        </p:sp>
        <p:pic>
          <p:nvPicPr>
            <p:cNvPr id="11" name="Graphic 10" descr="Ugly Sweater with solid fill">
              <a:extLst>
                <a:ext uri="{FF2B5EF4-FFF2-40B4-BE49-F238E27FC236}">
                  <a16:creationId xmlns:a16="http://schemas.microsoft.com/office/drawing/2014/main" id="{95FC3735-099B-407B-B897-07E45E553C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014246" y="2696821"/>
              <a:ext cx="1005949" cy="86013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434F486-F7E0-485D-A2C8-FADC4DB15FD4}"/>
                </a:ext>
              </a:extLst>
            </p:cNvPr>
            <p:cNvSpPr txBox="1"/>
            <p:nvPr/>
          </p:nvSpPr>
          <p:spPr>
            <a:xfrm>
              <a:off x="8678504" y="3587616"/>
              <a:ext cx="168083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2</a:t>
              </a:r>
              <a:r>
                <a:rPr lang="en-US" sz="1400" baseline="300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nd</a:t>
              </a:r>
              <a:r>
                <a:rPr lang="en-US" sz="14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 best-selling product</a:t>
              </a:r>
              <a:endParaRPr lang="pl-PL" sz="14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</p:grpSp>
      <p:grpSp>
        <p:nvGrpSpPr>
          <p:cNvPr id="18" name="Socks">
            <a:extLst>
              <a:ext uri="{FF2B5EF4-FFF2-40B4-BE49-F238E27FC236}">
                <a16:creationId xmlns:a16="http://schemas.microsoft.com/office/drawing/2014/main" id="{17DD679D-6452-47DE-828D-9F7BEEBCF713}"/>
              </a:ext>
            </a:extLst>
          </p:cNvPr>
          <p:cNvGrpSpPr/>
          <p:nvPr/>
        </p:nvGrpSpPr>
        <p:grpSpPr>
          <a:xfrm>
            <a:off x="2674830" y="4158808"/>
            <a:ext cx="1723715" cy="1761266"/>
            <a:chOff x="2370030" y="4148648"/>
            <a:chExt cx="1723715" cy="1761266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1B46DDA-F17E-41F4-A0C3-C286BFDD96FA}"/>
                </a:ext>
              </a:extLst>
            </p:cNvPr>
            <p:cNvSpPr/>
            <p:nvPr/>
          </p:nvSpPr>
          <p:spPr>
            <a:xfrm>
              <a:off x="2370030" y="4148648"/>
              <a:ext cx="1723715" cy="1761266"/>
            </a:xfrm>
            <a:prstGeom prst="rect">
              <a:avLst/>
            </a:prstGeom>
            <a:solidFill>
              <a:srgbClr val="311F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1600" b="1" dirty="0">
                <a:latin typeface="Montserrat" panose="00000500000000000000" pitchFamily="2" charset="-18"/>
              </a:endParaRP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56380CA-2795-4D3D-9711-8F1CE460C9CB}"/>
                </a:ext>
              </a:extLst>
            </p:cNvPr>
            <p:cNvGrpSpPr/>
            <p:nvPr/>
          </p:nvGrpSpPr>
          <p:grpSpPr>
            <a:xfrm>
              <a:off x="2427838" y="4349346"/>
              <a:ext cx="1608098" cy="1262343"/>
              <a:chOff x="2427838" y="4349346"/>
              <a:chExt cx="1608098" cy="1262343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8CBE619-31AC-4099-BBE3-F83354C71EDB}"/>
                  </a:ext>
                </a:extLst>
              </p:cNvPr>
              <p:cNvSpPr txBox="1"/>
              <p:nvPr/>
            </p:nvSpPr>
            <p:spPr>
              <a:xfrm>
                <a:off x="2427838" y="5303912"/>
                <a:ext cx="160809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Montserrat" panose="00000500000000000000" pitchFamily="2" charset="-18"/>
                  </a:rPr>
                  <a:t>No promotion!</a:t>
                </a:r>
                <a:endParaRPr lang="pl-PL" sz="1400" dirty="0">
                  <a:solidFill>
                    <a:schemeClr val="bg1"/>
                  </a:solidFill>
                  <a:latin typeface="Montserrat" panose="00000500000000000000" pitchFamily="2" charset="-18"/>
                </a:endParaRPr>
              </a:p>
            </p:txBody>
          </p:sp>
          <p:pic>
            <p:nvPicPr>
              <p:cNvPr id="16" name="Graphic 15" descr="Sock with solid fill">
                <a:extLst>
                  <a:ext uri="{FF2B5EF4-FFF2-40B4-BE49-F238E27FC236}">
                    <a16:creationId xmlns:a16="http://schemas.microsoft.com/office/drawing/2014/main" id="{2F9D0DAB-8A2F-4A8D-B404-823A679720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2766860" y="4349346"/>
                <a:ext cx="936883" cy="801078"/>
              </a:xfrm>
              <a:prstGeom prst="rect">
                <a:avLst/>
              </a:prstGeom>
            </p:spPr>
          </p:pic>
        </p:grpSp>
      </p:grpSp>
      <p:sp>
        <p:nvSpPr>
          <p:cNvPr id="19" name="Action Title">
            <a:extLst>
              <a:ext uri="{FF2B5EF4-FFF2-40B4-BE49-F238E27FC236}">
                <a16:creationId xmlns:a16="http://schemas.microsoft.com/office/drawing/2014/main" id="{E48BF410-7FA9-4CAC-B91D-9331CCCDDCB0}"/>
              </a:ext>
            </a:extLst>
          </p:cNvPr>
          <p:cNvSpPr txBox="1"/>
          <p:nvPr/>
        </p:nvSpPr>
        <p:spPr>
          <a:xfrm>
            <a:off x="818081" y="380791"/>
            <a:ext cx="10876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F25"/>
                </a:solidFill>
                <a:latin typeface="Montserrat ExtraBold" panose="00000900000000000000" pitchFamily="2" charset="-18"/>
              </a:rPr>
              <a:t>T-Shirts helped to increase sales on sweatshirts and socks in 2026 and 2027</a:t>
            </a:r>
            <a:endParaRPr lang="pl-PL" dirty="0">
              <a:solidFill>
                <a:srgbClr val="000F25"/>
              </a:solidFill>
              <a:latin typeface="Montserrat ExtraBold" panose="00000900000000000000" pitchFamily="2" charset="-18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7658300-5DAB-4E93-A14D-ED5282A8BFD3}"/>
              </a:ext>
            </a:extLst>
          </p:cNvPr>
          <p:cNvSpPr/>
          <p:nvPr/>
        </p:nvSpPr>
        <p:spPr>
          <a:xfrm>
            <a:off x="8778240" y="1168651"/>
            <a:ext cx="2971800" cy="4957829"/>
          </a:xfrm>
          <a:prstGeom prst="rect">
            <a:avLst/>
          </a:prstGeom>
          <a:noFill/>
          <a:ln w="76200">
            <a:solidFill>
              <a:srgbClr val="F65E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31A5DB36-D490-4E31-AFB5-6505E1EE44A2}"/>
              </a:ext>
            </a:extLst>
          </p:cNvPr>
          <p:cNvSpPr/>
          <p:nvPr/>
        </p:nvSpPr>
        <p:spPr>
          <a:xfrm>
            <a:off x="7979744" y="2722944"/>
            <a:ext cx="313110" cy="864732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5810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" grpId="0" animBg="1"/>
      <p:bldP spid="3" grpId="0" animBg="1"/>
      <p:bldP spid="3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675618B-01EB-4B36-8BB7-AB5B8E4895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0732373"/>
              </p:ext>
            </p:extLst>
          </p:nvPr>
        </p:nvGraphicFramePr>
        <p:xfrm>
          <a:off x="5238829" y="1168651"/>
          <a:ext cx="6455288" cy="4741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162FC78D-5DD8-41DE-95CB-C4FC6E2DFDE8}"/>
              </a:ext>
            </a:extLst>
          </p:cNvPr>
          <p:cNvGrpSpPr/>
          <p:nvPr/>
        </p:nvGrpSpPr>
        <p:grpSpPr>
          <a:xfrm>
            <a:off x="706322" y="1360069"/>
            <a:ext cx="3738678" cy="2600434"/>
            <a:chOff x="8351448" y="1402623"/>
            <a:chExt cx="3842620" cy="260043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E207D16-6896-4422-A61B-2A4F64C7EAE2}"/>
                </a:ext>
              </a:extLst>
            </p:cNvPr>
            <p:cNvSpPr/>
            <p:nvPr/>
          </p:nvSpPr>
          <p:spPr>
            <a:xfrm>
              <a:off x="8351448" y="1402623"/>
              <a:ext cx="3794874" cy="2600434"/>
            </a:xfrm>
            <a:prstGeom prst="rect">
              <a:avLst/>
            </a:prstGeom>
            <a:solidFill>
              <a:srgbClr val="F65E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1600" b="1" dirty="0">
                <a:latin typeface="Montserrat" panose="00000500000000000000" pitchFamily="2" charset="-18"/>
              </a:endParaRPr>
            </a:p>
          </p:txBody>
        </p:sp>
        <p:pic>
          <p:nvPicPr>
            <p:cNvPr id="7" name="Graphic 6" descr="Shirt outline">
              <a:extLst>
                <a:ext uri="{FF2B5EF4-FFF2-40B4-BE49-F238E27FC236}">
                  <a16:creationId xmlns:a16="http://schemas.microsoft.com/office/drawing/2014/main" id="{BE22B3D6-B89B-41EF-A6C9-3731C3C3E6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726140" y="1631683"/>
              <a:ext cx="936883" cy="80107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4C4915A-6689-4DF5-B71B-235F3E9E0C85}"/>
                </a:ext>
              </a:extLst>
            </p:cNvPr>
            <p:cNvSpPr txBox="1"/>
            <p:nvPr/>
          </p:nvSpPr>
          <p:spPr>
            <a:xfrm>
              <a:off x="8376280" y="2530612"/>
              <a:ext cx="381778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In 2027 T-shirts</a:t>
              </a:r>
            </a:p>
            <a:p>
              <a:pPr algn="ctr"/>
              <a:r>
                <a:rPr lang="en-US" sz="24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Made up 45%</a:t>
              </a:r>
            </a:p>
            <a:p>
              <a:pPr algn="ctr"/>
              <a:r>
                <a:rPr lang="en-US" sz="24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of total units sold! 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C5EA1F1-9A28-49A2-9195-0A8E1AB3BC82}"/>
              </a:ext>
            </a:extLst>
          </p:cNvPr>
          <p:cNvGrpSpPr/>
          <p:nvPr/>
        </p:nvGrpSpPr>
        <p:grpSpPr>
          <a:xfrm>
            <a:off x="706322" y="4158808"/>
            <a:ext cx="1793278" cy="1761266"/>
            <a:chOff x="8622283" y="2501118"/>
            <a:chExt cx="1793278" cy="176126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928E8CB-09D6-4826-BBD4-318600D1A69D}"/>
                </a:ext>
              </a:extLst>
            </p:cNvPr>
            <p:cNvSpPr/>
            <p:nvPr/>
          </p:nvSpPr>
          <p:spPr>
            <a:xfrm>
              <a:off x="8622283" y="2501118"/>
              <a:ext cx="1793278" cy="1761266"/>
            </a:xfrm>
            <a:prstGeom prst="rect">
              <a:avLst/>
            </a:prstGeom>
            <a:solidFill>
              <a:srgbClr val="933E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1600" b="1" dirty="0">
                <a:latin typeface="Montserrat" panose="00000500000000000000" pitchFamily="2" charset="-18"/>
              </a:endParaRPr>
            </a:p>
          </p:txBody>
        </p:sp>
        <p:pic>
          <p:nvPicPr>
            <p:cNvPr id="11" name="Graphic 10" descr="Ugly Sweater with solid fill">
              <a:extLst>
                <a:ext uri="{FF2B5EF4-FFF2-40B4-BE49-F238E27FC236}">
                  <a16:creationId xmlns:a16="http://schemas.microsoft.com/office/drawing/2014/main" id="{95FC3735-099B-407B-B897-07E45E553C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014246" y="2696821"/>
              <a:ext cx="1005949" cy="86013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434F486-F7E0-485D-A2C8-FADC4DB15FD4}"/>
                </a:ext>
              </a:extLst>
            </p:cNvPr>
            <p:cNvSpPr txBox="1"/>
            <p:nvPr/>
          </p:nvSpPr>
          <p:spPr>
            <a:xfrm>
              <a:off x="8678504" y="3587616"/>
              <a:ext cx="168083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2</a:t>
              </a:r>
              <a:r>
                <a:rPr lang="en-US" sz="1400" baseline="300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nd</a:t>
              </a:r>
              <a:r>
                <a:rPr lang="en-US" sz="14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 best-selling product</a:t>
              </a:r>
              <a:endParaRPr lang="pl-PL" sz="14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7DD679D-6452-47DE-828D-9F7BEEBCF713}"/>
              </a:ext>
            </a:extLst>
          </p:cNvPr>
          <p:cNvGrpSpPr/>
          <p:nvPr/>
        </p:nvGrpSpPr>
        <p:grpSpPr>
          <a:xfrm>
            <a:off x="2674830" y="4158808"/>
            <a:ext cx="1723715" cy="1761266"/>
            <a:chOff x="2370030" y="4148648"/>
            <a:chExt cx="1723715" cy="1761266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1B46DDA-F17E-41F4-A0C3-C286BFDD96FA}"/>
                </a:ext>
              </a:extLst>
            </p:cNvPr>
            <p:cNvSpPr/>
            <p:nvPr/>
          </p:nvSpPr>
          <p:spPr>
            <a:xfrm>
              <a:off x="2370030" y="4148648"/>
              <a:ext cx="1723715" cy="1761266"/>
            </a:xfrm>
            <a:prstGeom prst="rect">
              <a:avLst/>
            </a:prstGeom>
            <a:solidFill>
              <a:srgbClr val="311F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1600" b="1" dirty="0">
                <a:latin typeface="Montserrat" panose="00000500000000000000" pitchFamily="2" charset="-18"/>
              </a:endParaRP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56380CA-2795-4D3D-9711-8F1CE460C9CB}"/>
                </a:ext>
              </a:extLst>
            </p:cNvPr>
            <p:cNvGrpSpPr/>
            <p:nvPr/>
          </p:nvGrpSpPr>
          <p:grpSpPr>
            <a:xfrm>
              <a:off x="2427838" y="4349346"/>
              <a:ext cx="1608098" cy="1262343"/>
              <a:chOff x="2427838" y="4349346"/>
              <a:chExt cx="1608098" cy="1262343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8CBE619-31AC-4099-BBE3-F83354C71EDB}"/>
                  </a:ext>
                </a:extLst>
              </p:cNvPr>
              <p:cNvSpPr txBox="1"/>
              <p:nvPr/>
            </p:nvSpPr>
            <p:spPr>
              <a:xfrm>
                <a:off x="2427838" y="5303912"/>
                <a:ext cx="160809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Montserrat" panose="00000500000000000000" pitchFamily="2" charset="-18"/>
                  </a:rPr>
                  <a:t>No promotion!</a:t>
                </a:r>
                <a:endParaRPr lang="pl-PL" sz="1400" dirty="0">
                  <a:solidFill>
                    <a:schemeClr val="bg1"/>
                  </a:solidFill>
                  <a:latin typeface="Montserrat" panose="00000500000000000000" pitchFamily="2" charset="-18"/>
                </a:endParaRPr>
              </a:p>
            </p:txBody>
          </p:sp>
          <p:pic>
            <p:nvPicPr>
              <p:cNvPr id="16" name="Graphic 15" descr="Sock with solid fill">
                <a:extLst>
                  <a:ext uri="{FF2B5EF4-FFF2-40B4-BE49-F238E27FC236}">
                    <a16:creationId xmlns:a16="http://schemas.microsoft.com/office/drawing/2014/main" id="{2F9D0DAB-8A2F-4A8D-B404-823A679720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2766860" y="4349346"/>
                <a:ext cx="936883" cy="801078"/>
              </a:xfrm>
              <a:prstGeom prst="rect">
                <a:avLst/>
              </a:prstGeom>
            </p:spPr>
          </p:pic>
        </p:grp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E48BF410-7FA9-4CAC-B91D-9331CCCDDCB0}"/>
              </a:ext>
            </a:extLst>
          </p:cNvPr>
          <p:cNvSpPr txBox="1"/>
          <p:nvPr/>
        </p:nvSpPr>
        <p:spPr>
          <a:xfrm>
            <a:off x="818081" y="380791"/>
            <a:ext cx="10876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F25"/>
                </a:solidFill>
                <a:latin typeface="Montserrat ExtraBold" panose="00000900000000000000" pitchFamily="2" charset="-18"/>
              </a:rPr>
              <a:t>T-Shirts helped to increase sales on sweatshirts and socks in 2026 and 2027</a:t>
            </a:r>
            <a:endParaRPr lang="pl-PL" dirty="0">
              <a:solidFill>
                <a:srgbClr val="000F25"/>
              </a:solidFill>
              <a:latin typeface="Montserrat ExtraBold" panose="00000900000000000000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50141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BC593684-E499-4593-AD31-6F742376C10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44" b="14844"/>
          <a:stretch>
            <a:fillRect/>
          </a:stretch>
        </p:blipFill>
        <p:spPr/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A49E829-1907-43F2-9D8C-144503ED3F81}"/>
              </a:ext>
            </a:extLst>
          </p:cNvPr>
          <p:cNvSpPr/>
          <p:nvPr/>
        </p:nvSpPr>
        <p:spPr>
          <a:xfrm>
            <a:off x="0" y="0"/>
            <a:ext cx="3688080" cy="68579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42900" dist="63500" dir="2700000" algn="tl" rotWithShape="0">
              <a:prstClr val="black">
                <a:alpha val="4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7C3A44-A1F6-4C8F-BFE1-6B0486840B88}"/>
              </a:ext>
            </a:extLst>
          </p:cNvPr>
          <p:cNvSpPr/>
          <p:nvPr/>
        </p:nvSpPr>
        <p:spPr>
          <a:xfrm>
            <a:off x="1071880" y="826587"/>
            <a:ext cx="6954522" cy="5204823"/>
          </a:xfrm>
          <a:prstGeom prst="rect">
            <a:avLst/>
          </a:prstGeom>
          <a:solidFill>
            <a:srgbClr val="F65E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39F62E-10F0-459D-A6D2-F2CCEACEA989}"/>
              </a:ext>
            </a:extLst>
          </p:cNvPr>
          <p:cNvSpPr txBox="1"/>
          <p:nvPr/>
        </p:nvSpPr>
        <p:spPr>
          <a:xfrm>
            <a:off x="1828798" y="1385970"/>
            <a:ext cx="3688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Montserrat ExtraBold" panose="00000900000000000000" pitchFamily="2" charset="-18"/>
              </a:rPr>
              <a:t>Contact Us:</a:t>
            </a:r>
            <a:endParaRPr lang="pl-PL" sz="3600" dirty="0">
              <a:solidFill>
                <a:schemeClr val="bg1"/>
              </a:solidFill>
              <a:latin typeface="Montserrat ExtraBold" panose="00000900000000000000" pitchFamily="2" charset="-18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7B85E73-8DBF-4FE4-B42C-C20AC6A17FAD}"/>
              </a:ext>
            </a:extLst>
          </p:cNvPr>
          <p:cNvGrpSpPr/>
          <p:nvPr/>
        </p:nvGrpSpPr>
        <p:grpSpPr>
          <a:xfrm>
            <a:off x="1939360" y="4546055"/>
            <a:ext cx="3976986" cy="914400"/>
            <a:chOff x="1939360" y="4546055"/>
            <a:chExt cx="3976986" cy="914400"/>
          </a:xfrm>
        </p:grpSpPr>
        <p:pic>
          <p:nvPicPr>
            <p:cNvPr id="13" name="Graphic 12" descr="Envelope with solid fill">
              <a:extLst>
                <a:ext uri="{FF2B5EF4-FFF2-40B4-BE49-F238E27FC236}">
                  <a16:creationId xmlns:a16="http://schemas.microsoft.com/office/drawing/2014/main" id="{9419C02F-6ED3-4372-B0F5-33FDA9144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39360" y="4546055"/>
              <a:ext cx="914400" cy="9144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5616EEE-9A53-44CF-8285-E3F881B15C9E}"/>
                </a:ext>
              </a:extLst>
            </p:cNvPr>
            <p:cNvSpPr txBox="1"/>
            <p:nvPr/>
          </p:nvSpPr>
          <p:spPr>
            <a:xfrm>
              <a:off x="2891154" y="4571642"/>
              <a:ext cx="2335530" cy="4610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b="1" i="0" dirty="0">
                  <a:solidFill>
                    <a:schemeClr val="bg1"/>
                  </a:solidFill>
                  <a:effectLst/>
                  <a:latin typeface="Montserrat" panose="00000500000000000000" pitchFamily="2" charset="-18"/>
                </a:rPr>
                <a:t>E-mail</a:t>
              </a:r>
              <a:endParaRPr lang="pl-PL" b="1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F9DE40F-A675-4DD7-937B-C2D82650A5F6}"/>
                </a:ext>
              </a:extLst>
            </p:cNvPr>
            <p:cNvSpPr txBox="1"/>
            <p:nvPr/>
          </p:nvSpPr>
          <p:spPr>
            <a:xfrm>
              <a:off x="2850514" y="4936610"/>
              <a:ext cx="3065832" cy="339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" panose="020B0606030504020204" pitchFamily="34" charset="0"/>
                </a:rPr>
                <a:t>marketing@superclothes.com</a:t>
              </a:r>
              <a:endParaRPr lang="pl-PL" sz="12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ADEA6BA-408A-4E6C-830A-6331AD608ED1}"/>
              </a:ext>
            </a:extLst>
          </p:cNvPr>
          <p:cNvGrpSpPr/>
          <p:nvPr/>
        </p:nvGrpSpPr>
        <p:grpSpPr>
          <a:xfrm>
            <a:off x="1939360" y="3387578"/>
            <a:ext cx="4057029" cy="914400"/>
            <a:chOff x="1939360" y="3306553"/>
            <a:chExt cx="4057029" cy="914400"/>
          </a:xfrm>
        </p:grpSpPr>
        <p:pic>
          <p:nvPicPr>
            <p:cNvPr id="9" name="Graphic 8" descr="Call center with solid fill">
              <a:extLst>
                <a:ext uri="{FF2B5EF4-FFF2-40B4-BE49-F238E27FC236}">
                  <a16:creationId xmlns:a16="http://schemas.microsoft.com/office/drawing/2014/main" id="{347D8E5D-97B6-451D-A346-F728D964C6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939360" y="3306553"/>
              <a:ext cx="914400" cy="91440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837B928-849F-4453-A24A-10CA5D6ECC47}"/>
                </a:ext>
              </a:extLst>
            </p:cNvPr>
            <p:cNvSpPr txBox="1"/>
            <p:nvPr/>
          </p:nvSpPr>
          <p:spPr>
            <a:xfrm>
              <a:off x="2891154" y="3384767"/>
              <a:ext cx="2335530" cy="4610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b="1" i="0" dirty="0">
                  <a:solidFill>
                    <a:schemeClr val="bg1"/>
                  </a:solidFill>
                  <a:effectLst/>
                  <a:latin typeface="Montserrat" panose="00000500000000000000" pitchFamily="2" charset="-18"/>
                </a:rPr>
                <a:t>Phone</a:t>
              </a:r>
              <a:endParaRPr lang="pl-PL" b="1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A10E88C-561B-4074-AED8-1CB591FA9A8E}"/>
                </a:ext>
              </a:extLst>
            </p:cNvPr>
            <p:cNvSpPr txBox="1"/>
            <p:nvPr/>
          </p:nvSpPr>
          <p:spPr>
            <a:xfrm>
              <a:off x="2930557" y="3806211"/>
              <a:ext cx="3065832" cy="339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" panose="020B0606030504020204" pitchFamily="34" charset="0"/>
                </a:rPr>
                <a:t>+111-111-111-5678</a:t>
              </a:r>
              <a:endParaRPr lang="pl-PL" sz="12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9815DC32-F6B5-411E-8BF7-E78D7A4F9537}"/>
              </a:ext>
            </a:extLst>
          </p:cNvPr>
          <p:cNvGrpSpPr/>
          <p:nvPr/>
        </p:nvGrpSpPr>
        <p:grpSpPr>
          <a:xfrm>
            <a:off x="1939360" y="2193534"/>
            <a:ext cx="3926840" cy="1005214"/>
            <a:chOff x="1939360" y="2193534"/>
            <a:chExt cx="3926840" cy="1005214"/>
          </a:xfrm>
        </p:grpSpPr>
        <p:pic>
          <p:nvPicPr>
            <p:cNvPr id="11" name="Graphic 10" descr="Address Book with solid fill">
              <a:extLst>
                <a:ext uri="{FF2B5EF4-FFF2-40B4-BE49-F238E27FC236}">
                  <a16:creationId xmlns:a16="http://schemas.microsoft.com/office/drawing/2014/main" id="{F4181BB2-EDDE-4DCA-9549-D2F4A37DD80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939360" y="2284348"/>
              <a:ext cx="914400" cy="9144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3E33BF8-B217-477E-B7DC-490DFCCE9B30}"/>
                </a:ext>
              </a:extLst>
            </p:cNvPr>
            <p:cNvSpPr txBox="1"/>
            <p:nvPr/>
          </p:nvSpPr>
          <p:spPr>
            <a:xfrm>
              <a:off x="2811111" y="2193534"/>
              <a:ext cx="2335530" cy="4610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b="1" i="0" dirty="0">
                  <a:solidFill>
                    <a:schemeClr val="bg1"/>
                  </a:solidFill>
                  <a:effectLst/>
                  <a:latin typeface="Montserrat" panose="00000500000000000000" pitchFamily="2" charset="-18"/>
                </a:rPr>
                <a:t>Address</a:t>
              </a:r>
              <a:endParaRPr lang="pl-PL" b="1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A80349B-3CCA-4022-8B13-254ED0279D81}"/>
                </a:ext>
              </a:extLst>
            </p:cNvPr>
            <p:cNvSpPr txBox="1"/>
            <p:nvPr/>
          </p:nvSpPr>
          <p:spPr>
            <a:xfrm>
              <a:off x="2800368" y="2577098"/>
              <a:ext cx="3065832" cy="615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" panose="020B0606030504020204" pitchFamily="34" charset="0"/>
                </a:rPr>
                <a:t>SuperClothes Ltd., Apartment 123</a:t>
              </a:r>
            </a:p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bg1"/>
                  </a:solidFill>
                  <a:latin typeface="Open Sans" panose="020B0606030504020204" pitchFamily="34" charset="0"/>
                </a:rPr>
                <a:t>LosAngeles</a:t>
              </a:r>
              <a:r>
                <a:rPr lang="en-US" sz="1200" dirty="0">
                  <a:solidFill>
                    <a:schemeClr val="bg1"/>
                  </a:solidFill>
                  <a:latin typeface="Open Sans" panose="020B0606030504020204" pitchFamily="34" charset="0"/>
                </a:rPr>
                <a:t>, LA123467</a:t>
              </a:r>
              <a:endParaRPr lang="pl-PL" sz="12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246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ccel="29000" decel="37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5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261</Words>
  <Application>Microsoft Office PowerPoint</Application>
  <PresentationFormat>Widescreen</PresentationFormat>
  <Paragraphs>68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Montserrat</vt:lpstr>
      <vt:lpstr>Montserrat ExtraBold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Pach</dc:creator>
  <cp:lastModifiedBy>Andrew P</cp:lastModifiedBy>
  <cp:revision>26</cp:revision>
  <dcterms:created xsi:type="dcterms:W3CDTF">2021-05-10T07:39:42Z</dcterms:created>
  <dcterms:modified xsi:type="dcterms:W3CDTF">2023-08-08T07:00:26Z</dcterms:modified>
</cp:coreProperties>
</file>